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603174-A603-D84F-A5F4-01465F7C1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23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01C70-B512-C64E-B172-7B54C02BBF02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the example the Concorde is like the CPU and the 747 like the GPU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CAFC4-C1E5-2343-B6C0-081AD7A915A1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Want to minimize the amount of data transfer between the CPU and GPU because data transfer is costly.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747EA-D8C0-E140-B062-24544B9390D1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kernel function looks like a single thread but it will be launched many times.  Possibly 10,000,000 times.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60E06-ECB6-7048-9160-C29D9E642E15}" type="slidenum">
              <a:rPr lang="en-US"/>
              <a:pPr/>
              <a:t>16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Kernel operator can ONLY be called on GPU data not CPU data.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00E20-0D26-B544-B006-903F3DEA3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5FE10-4886-404C-9D31-22878B4168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1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3E3A3-E98D-624B-9209-373439E58B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3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1A67D3-C798-1C43-8FC9-F212741ECD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5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1467B-C6CA-7C49-BD15-418F80117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5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A033B-BAA7-A84B-B7E9-4578A906B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D6FDF-A894-7A48-9313-703DD46876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77296-FC9C-6443-87F8-7E554BA28A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6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7DED9-7022-6C4C-B22E-9A5ED6C91D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7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88F8A-D2CB-B645-90FE-FF4ADCD288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2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C1939-2D44-D945-A35F-A01AA44A7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8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1D10C-561E-A64C-B903-C92CEF82F1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5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479257-FE86-0545-AC8E-D6E6631509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GPU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David Monismith</a:t>
            </a:r>
          </a:p>
          <a:p>
            <a:r>
              <a:rPr lang="en-US" sz="2800"/>
              <a:t>Based on notes taken from the Udacity Parallel Programming Course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Program Format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Allocate storage on GPU with </a:t>
            </a:r>
            <a:r>
              <a:rPr lang="en-US" b="1">
                <a:latin typeface="Courier New" charset="0"/>
              </a:rPr>
              <a:t>cudaMalloc</a:t>
            </a:r>
          </a:p>
          <a:p>
            <a:r>
              <a:rPr lang="en-US"/>
              <a:t>Copy input data from CPU to GPU with </a:t>
            </a:r>
            <a:r>
              <a:rPr lang="en-US" b="1">
                <a:latin typeface="Courier New" charset="0"/>
              </a:rPr>
              <a:t>cudaMemcpy</a:t>
            </a:r>
          </a:p>
          <a:p>
            <a:r>
              <a:rPr lang="en-US"/>
              <a:t>Launch kernel on GPU for data processing</a:t>
            </a:r>
          </a:p>
          <a:p>
            <a:r>
              <a:rPr lang="en-US"/>
              <a:t>Copy data back from GPU to CPU after processing is complete with </a:t>
            </a:r>
            <a:r>
              <a:rPr lang="en-US" b="1">
                <a:latin typeface="Courier New" charset="0"/>
              </a:rPr>
              <a:t>cudaMemcpy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 Kernel Function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Kernel functions look like serial programs.</a:t>
            </a:r>
          </a:p>
          <a:p>
            <a:r>
              <a:rPr lang="en-US"/>
              <a:t>They are written as if they are a single thread.</a:t>
            </a:r>
          </a:p>
          <a:p>
            <a:r>
              <a:rPr lang="en-US"/>
              <a:t>GPU runs a kernel function on lots of threads.</a:t>
            </a:r>
          </a:p>
          <a:p>
            <a:r>
              <a:rPr lang="en-US"/>
              <a:t>Keep in mind that GPUs are meant to launch many threads in parallel.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CPU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Multiply all values in an array by 7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800">
                <a:latin typeface="Courier New" charset="0"/>
              </a:rPr>
              <a:t>arr[128] = {1, …, 128};</a:t>
            </a:r>
          </a:p>
          <a:p>
            <a:pPr>
              <a:buFontTx/>
              <a:buNone/>
            </a:pPr>
            <a:r>
              <a:rPr lang="en-US" sz="2800">
                <a:latin typeface="Courier New" charset="0"/>
              </a:rPr>
              <a:t>for(int i = 0; i &lt; 128; i++)</a:t>
            </a:r>
          </a:p>
          <a:p>
            <a:pPr>
              <a:buFontTx/>
              <a:buNone/>
            </a:pPr>
            <a:r>
              <a:rPr lang="en-US" sz="2800">
                <a:latin typeface="Courier New" charset="0"/>
              </a:rPr>
              <a:t>  arr[i] = arr[i] * 7;</a:t>
            </a:r>
          </a:p>
          <a:p>
            <a:pPr>
              <a:buFontTx/>
              <a:buNone/>
            </a:pPr>
            <a:endParaRPr lang="en-US" sz="2800">
              <a:latin typeface="Courier New" charset="0"/>
            </a:endParaRPr>
          </a:p>
          <a:p>
            <a:r>
              <a:rPr lang="en-US" sz="2800"/>
              <a:t>May include instruction level parallelism and may be parallelized with OpenMP or MPI.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CPU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Allocates memory, copies data to and from the GPU, and launches the kernel function.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Launching the kernel denotes the degree of parallelism.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Courier New" charset="0"/>
              </a:rPr>
              <a:t>arrayMult&lt;&lt;&lt;128&gt;&gt;&gt;(arrIn, arrOut);</a:t>
            </a:r>
          </a:p>
          <a:p>
            <a:pPr>
              <a:lnSpc>
                <a:spcPct val="80000"/>
              </a:lnSpc>
            </a:pPr>
            <a:r>
              <a:rPr lang="en-US" sz="2800"/>
              <a:t>GPU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Programmer must express how to implement the thread in one unit on the GPU.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Keep in mind that just like in OpenMP/MPI each thread on the GPU has an identifier.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It is reasonable to have one thread work on one element of an array in a GPU.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#include &lt;stdio.h&gt;</a:t>
            </a:r>
          </a:p>
          <a:p>
            <a:pPr>
              <a:lnSpc>
                <a:spcPct val="90000"/>
              </a:lnSpc>
            </a:pPr>
            <a:endParaRPr lang="en-US" sz="240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#define N 128</a:t>
            </a:r>
          </a:p>
          <a:p>
            <a:pPr>
              <a:lnSpc>
                <a:spcPct val="90000"/>
              </a:lnSpc>
            </a:pPr>
            <a:endParaRPr lang="en-US" sz="240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__global__ void arrayMult(double * arrOut, double * arrIn)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  int idx = threadIdx.x;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  double d = arrIn[idx];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  arrOut[idx] = 7.0 * 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latin typeface="Courier New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Code, Continued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int main(int argc, char ** argv)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double hostIn[N];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double hostOut[N];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//Generate input data on host (CPU).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for(int i = 0; i &lt; N;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  hostIn[i] = (double) i;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//Declare GPU pointers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double * devIn;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double * devOut;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cudaMalloc((void **) &amp;devIn, N*sizeof(double));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</a:rPr>
              <a:t>  cudaMalloc((void **) &amp;devOut, N*sizeof(double));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Code, Continued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//Send array to GPU.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cudaMemcpy(devIn, hostIn, N*sizeof(double), cudaMemcpyHostToDevice);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//Call kernel function.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arrayMult&lt;&lt;&lt;1, N&gt;&gt;&gt;(devOut, devIn);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//Retreive results from GPU.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cudaMemcpy(hostOut, devOut, N*sizeof(double),cudaMemcpyDeviceToHost);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//Print result.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for(int i = 0; i &lt; N;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  printf("%lf ", hostOut[i]);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cudaFree(devIn); cudaFree(devOut);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Kernels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On launching a kernel you specify the number of blocks and the number of threads per block.</a:t>
            </a:r>
          </a:p>
          <a:p>
            <a:pPr>
              <a:buFontTx/>
              <a:buNone/>
            </a:pPr>
            <a:r>
              <a:rPr lang="en-US" sz="2800" b="1"/>
              <a:t>kernelName&lt;&lt;&lt;numBlocks,threadsPerBlck&gt;&gt;&gt;</a:t>
            </a:r>
          </a:p>
          <a:p>
            <a:r>
              <a:rPr lang="en-US" sz="2800"/>
              <a:t>GPUs have a limit on the number of threads per block – either 512 or 1024.</a:t>
            </a:r>
          </a:p>
          <a:p>
            <a:r>
              <a:rPr lang="en-US" sz="2800"/>
              <a:t>You may launch any number of blocks</a:t>
            </a:r>
          </a:p>
          <a:p>
            <a:r>
              <a:rPr lang="en-US" sz="2800"/>
              <a:t>Be sure to break up threads as they work for your program.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Kernel Configuration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You can launch 1, 2, or 3D grids of blocks and blocks of threads.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kernel&lt;&lt;&lt;gridOfBlocks, blockOfThreads&gt;&gt;&gt;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You can specify a multidimensional grid or block using the dim3 struct.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dim3(x, y, z)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Provide a value of 1 for dimensions you wish to ignore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Grids, Blocks, and Threads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threadIdx – thread within a block, accessed with threadIdx.x, threadIdx.y, etc.</a:t>
            </a:r>
          </a:p>
          <a:p>
            <a:r>
              <a:rPr lang="en-US"/>
              <a:t>blockDim – size of a block</a:t>
            </a:r>
          </a:p>
          <a:p>
            <a:r>
              <a:rPr lang="en-US"/>
              <a:t>blockIdx – block number within a grid</a:t>
            </a:r>
          </a:p>
          <a:p>
            <a:r>
              <a:rPr lang="en-US"/>
              <a:t>gridDim – size of the grid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Programming Paradigm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General purpose CPUs have seen clock speed increases for many years.</a:t>
            </a:r>
          </a:p>
          <a:p>
            <a:r>
              <a:rPr lang="en-US" sz="2800"/>
              <a:t>Since about 2005 the trend has been to add more CPU cores, approximately doubling the number of cores every 2 years.</a:t>
            </a:r>
          </a:p>
          <a:p>
            <a:r>
              <a:rPr lang="en-US" sz="2800"/>
              <a:t>GPU manufacturers have taken a different approach by adding many small processors to their chips allowing for many (thousands) of operations to be performed per cycle.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 Paradigm	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now have the ability to map elements to a kernel function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 that the map function below is not part of CUDA, it is just an idea</a:t>
            </a:r>
            <a:endParaRPr lang="en-US" dirty="0"/>
          </a:p>
          <a:p>
            <a:r>
              <a:rPr lang="en-US" dirty="0"/>
              <a:t>Map(elements, function)</a:t>
            </a:r>
          </a:p>
          <a:p>
            <a:r>
              <a:rPr lang="en-US" dirty="0"/>
              <a:t>Example – map(</a:t>
            </a:r>
            <a:r>
              <a:rPr lang="en-US" dirty="0" err="1"/>
              <a:t>hostArr</a:t>
            </a:r>
            <a:r>
              <a:rPr lang="en-US" dirty="0"/>
              <a:t>, </a:t>
            </a:r>
            <a:r>
              <a:rPr lang="en-US" dirty="0" err="1"/>
              <a:t>arrayMult</a:t>
            </a:r>
            <a:r>
              <a:rPr lang="en-US" dirty="0"/>
              <a:t>)</a:t>
            </a:r>
          </a:p>
          <a:p>
            <a:r>
              <a:rPr lang="en-US" dirty="0"/>
              <a:t>GPUs are optimized to performing map operations (i.e. </a:t>
            </a:r>
            <a:r>
              <a:rPr lang="en-US" dirty="0" err="1"/>
              <a:t>embarassingly</a:t>
            </a:r>
            <a:r>
              <a:rPr lang="en-US" dirty="0"/>
              <a:t> parallel operations).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Modern GPUs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1000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s of Arithmetic Logic Units</a:t>
            </a:r>
          </a:p>
          <a:p>
            <a:pPr>
              <a:lnSpc>
                <a:spcPct val="90000"/>
              </a:lnSpc>
            </a:pPr>
            <a:r>
              <a:rPr lang="en-US" sz="2400"/>
              <a:t>100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s or 1000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s of Processors</a:t>
            </a:r>
          </a:p>
          <a:p>
            <a:pPr>
              <a:lnSpc>
                <a:spcPct val="90000"/>
              </a:lnSpc>
            </a:pPr>
            <a:r>
              <a:rPr lang="en-US" sz="2400"/>
              <a:t>10,000 or more threads running concurrently</a:t>
            </a:r>
          </a:p>
          <a:p>
            <a:pPr>
              <a:lnSpc>
                <a:spcPct val="90000"/>
              </a:lnSpc>
            </a:pPr>
            <a:r>
              <a:rPr lang="en-US" sz="2400"/>
              <a:t>Allow for general purpose processing – GPGPU (general purpose graphics processing unit)</a:t>
            </a:r>
          </a:p>
          <a:p>
            <a:pPr>
              <a:lnSpc>
                <a:spcPct val="90000"/>
              </a:lnSpc>
            </a:pPr>
            <a:r>
              <a:rPr lang="en-US" sz="2400"/>
              <a:t>Recall from our discussion of computer architecture that CPU/GPU manufacturing (increases in the number of transistors on chip) is allowing for smaller dies that require less power and are (hopefully) faster.</a:t>
            </a:r>
          </a:p>
          <a:p>
            <a:pPr>
              <a:lnSpc>
                <a:spcPct val="90000"/>
              </a:lnSpc>
            </a:pPr>
            <a:r>
              <a:rPr lang="en-US" sz="2400"/>
              <a:t>Also recall that the power law has prevented drastic increases in clock speed over the past 10 years.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GPGPUs?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Instead of building faster processors, build more!</a:t>
            </a:r>
          </a:p>
          <a:p>
            <a:r>
              <a:rPr lang="en-US" sz="2800"/>
              <a:t>CPUs are very flexible (good) but have complex control units, which are expensive in terms of how much power is used and difficult to design.</a:t>
            </a:r>
          </a:p>
          <a:p>
            <a:r>
              <a:rPr lang="en-US" sz="2800"/>
              <a:t>GPUs have simple control hardware allowing for more transistors to be used for computation and are thus more power efficient, but they are more difficult to program than CPUs.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GPGPU Focus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GPU focus is on throughput – amount of jobs completed per unit time.</a:t>
            </a:r>
          </a:p>
          <a:p>
            <a:pPr>
              <a:lnSpc>
                <a:spcPct val="90000"/>
              </a:lnSpc>
            </a:pPr>
            <a:r>
              <a:rPr lang="en-US" sz="2800"/>
              <a:t>The CPU focus is on minimizing the amount of time it takes to run a single job (latency).</a:t>
            </a:r>
          </a:p>
          <a:p>
            <a:pPr>
              <a:lnSpc>
                <a:spcPct val="90000"/>
              </a:lnSpc>
            </a:pPr>
            <a:r>
              <a:rPr lang="en-US" sz="2800"/>
              <a:t>This is similar to comparing a 747-800 to a Concorde.</a:t>
            </a:r>
          </a:p>
          <a:p>
            <a:pPr>
              <a:lnSpc>
                <a:spcPct val="90000"/>
              </a:lnSpc>
            </a:pPr>
            <a:r>
              <a:rPr lang="en-US" sz="2800"/>
              <a:t>The Concorde will arrive at the destination faster (lower latency), but the 747-800 can transport more people per unit time because it has more seats.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vs CPU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CPU</a:t>
            </a:r>
          </a:p>
          <a:p>
            <a:pPr lvl="1">
              <a:lnSpc>
                <a:spcPct val="90000"/>
              </a:lnSpc>
            </a:pPr>
            <a:r>
              <a:rPr lang="en-US"/>
              <a:t>16 core Intel Xeon Haswell</a:t>
            </a:r>
          </a:p>
          <a:p>
            <a:pPr lvl="1">
              <a:lnSpc>
                <a:spcPct val="90000"/>
              </a:lnSpc>
            </a:pPr>
            <a:r>
              <a:rPr lang="en-US"/>
              <a:t>8 AVX operations per core</a:t>
            </a:r>
          </a:p>
          <a:p>
            <a:pPr lvl="1">
              <a:lnSpc>
                <a:spcPct val="90000"/>
              </a:lnSpc>
            </a:pPr>
            <a:r>
              <a:rPr lang="en-US"/>
              <a:t>2 threads per core (Hyper-threading)</a:t>
            </a:r>
          </a:p>
          <a:p>
            <a:pPr lvl="1">
              <a:lnSpc>
                <a:spcPct val="90000"/>
              </a:lnSpc>
            </a:pPr>
            <a:r>
              <a:rPr lang="en-US"/>
              <a:t>256 = 16*8*2 operations in parallel</a:t>
            </a:r>
          </a:p>
          <a:p>
            <a:pPr>
              <a:lnSpc>
                <a:spcPct val="90000"/>
              </a:lnSpc>
            </a:pPr>
            <a:r>
              <a:rPr lang="en-US"/>
              <a:t>GPU</a:t>
            </a:r>
          </a:p>
          <a:p>
            <a:pPr lvl="1">
              <a:lnSpc>
                <a:spcPct val="90000"/>
              </a:lnSpc>
            </a:pPr>
            <a:r>
              <a:rPr lang="en-US"/>
              <a:t>NVidia Tesla K80</a:t>
            </a:r>
          </a:p>
          <a:p>
            <a:pPr lvl="1">
              <a:lnSpc>
                <a:spcPct val="90000"/>
              </a:lnSpc>
            </a:pPr>
            <a:r>
              <a:rPr lang="en-US"/>
              <a:t>4992 CUDA Cores</a:t>
            </a:r>
          </a:p>
          <a:p>
            <a:pPr lvl="1">
              <a:lnSpc>
                <a:spcPct val="90000"/>
              </a:lnSpc>
            </a:pPr>
            <a:r>
              <a:rPr lang="en-US"/>
              <a:t>At least 4992 operations in parallel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Host vs. Device</a:t>
            </a:r>
          </a:p>
        </p:txBody>
      </p:sp>
      <p:grpSp>
        <p:nvGrpSpPr>
          <p:cNvPr id="10245" name="Group 5"/>
          <p:cNvGrpSpPr>
            <a:grpSpLocks noChangeAspect="1"/>
          </p:cNvGrpSpPr>
          <p:nvPr/>
        </p:nvGrpSpPr>
        <p:grpSpPr bwMode="auto">
          <a:xfrm>
            <a:off x="457200" y="1371600"/>
            <a:ext cx="8229600" cy="5181600"/>
            <a:chOff x="1152" y="1296"/>
            <a:chExt cx="864" cy="720"/>
          </a:xfrm>
        </p:grpSpPr>
        <p:sp>
          <p:nvSpPr>
            <p:cNvPr id="1024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52" y="1296"/>
              <a:ext cx="86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0252" name="_s10252"/>
            <p:cNvCxnSpPr>
              <a:cxnSpLocks noChangeShapeType="1"/>
              <a:stCxn id="10249" idx="0"/>
              <a:endCxn id="10246" idx="2"/>
            </p:cNvCxnSpPr>
            <p:nvPr/>
          </p:nvCxnSpPr>
          <p:spPr bwMode="auto">
            <a:xfrm rot="16200000">
              <a:off x="1513" y="1655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46" name="_s10246"/>
            <p:cNvSpPr>
              <a:spLocks noChangeArrowheads="1"/>
            </p:cNvSpPr>
            <p:nvPr/>
          </p:nvSpPr>
          <p:spPr bwMode="auto">
            <a:xfrm>
              <a:off x="1152" y="12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US" sz="4200"/>
                <a:t>Host (CPU)</a:t>
              </a:r>
            </a:p>
          </p:txBody>
        </p:sp>
        <p:sp>
          <p:nvSpPr>
            <p:cNvPr id="10249" name="_s10249"/>
            <p:cNvSpPr>
              <a:spLocks noChangeArrowheads="1"/>
            </p:cNvSpPr>
            <p:nvPr/>
          </p:nvSpPr>
          <p:spPr bwMode="auto">
            <a:xfrm>
              <a:off x="1152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US" sz="4200"/>
                <a:t>Device (GPU)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Allows for programming both host and device with one program.</a:t>
            </a:r>
          </a:p>
          <a:p>
            <a:pPr>
              <a:lnSpc>
                <a:spcPct val="90000"/>
              </a:lnSpc>
            </a:pPr>
            <a:r>
              <a:rPr lang="en-US"/>
              <a:t>Supports many languages including C.</a:t>
            </a:r>
          </a:p>
          <a:p>
            <a:pPr>
              <a:lnSpc>
                <a:spcPct val="90000"/>
              </a:lnSpc>
            </a:pPr>
            <a:r>
              <a:rPr lang="en-US"/>
              <a:t>Part of the problem may run on host and the other part may run on the device.</a:t>
            </a:r>
          </a:p>
          <a:p>
            <a:pPr>
              <a:lnSpc>
                <a:spcPct val="90000"/>
              </a:lnSpc>
            </a:pPr>
            <a:r>
              <a:rPr lang="en-US"/>
              <a:t>The device is assumed to be a co-processor.</a:t>
            </a:r>
          </a:p>
          <a:p>
            <a:pPr>
              <a:lnSpc>
                <a:spcPct val="90000"/>
              </a:lnSpc>
            </a:pPr>
            <a:r>
              <a:rPr lang="en-US"/>
              <a:t>The device and host are assumed to have their own memories.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 Memory Operations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may be moved from the device to host or host to device with one function: </a:t>
            </a:r>
            <a:r>
              <a:rPr lang="en-US" b="1">
                <a:latin typeface="Courier New" charset="0"/>
              </a:rPr>
              <a:t>cudaMemcpy</a:t>
            </a:r>
          </a:p>
          <a:p>
            <a:r>
              <a:rPr lang="en-US"/>
              <a:t>Memory may be allocated on the GPU with another function: </a:t>
            </a:r>
            <a:r>
              <a:rPr lang="en-US" b="1">
                <a:latin typeface="Courier New" charset="0"/>
              </a:rPr>
              <a:t>cudaMalloc</a:t>
            </a:r>
          </a:p>
          <a:p>
            <a:r>
              <a:rPr lang="en-US"/>
              <a:t>The host launches kernel functions on the GPU</a:t>
            </a:r>
          </a:p>
          <a:p>
            <a:pPr lvl="1"/>
            <a:r>
              <a:rPr lang="en-US"/>
              <a:t>This is code that will run on the GPU.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1341</Words>
  <Application>Microsoft Macintosh PowerPoint</Application>
  <PresentationFormat>On-screen Show (4:3)</PresentationFormat>
  <Paragraphs>151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GPU Programming</vt:lpstr>
      <vt:lpstr>GPU Programming Paradigm </vt:lpstr>
      <vt:lpstr>Modern GPUs</vt:lpstr>
      <vt:lpstr>Why GPGPUs?</vt:lpstr>
      <vt:lpstr>GPGPU Focus</vt:lpstr>
      <vt:lpstr>GPU vs CPU</vt:lpstr>
      <vt:lpstr>Host vs. Device</vt:lpstr>
      <vt:lpstr>CUDA</vt:lpstr>
      <vt:lpstr>CUDA Memory Operations</vt:lpstr>
      <vt:lpstr>GPU Program Format</vt:lpstr>
      <vt:lpstr>Writing a Kernel Function</vt:lpstr>
      <vt:lpstr>CPU Example</vt:lpstr>
      <vt:lpstr>GPU Example</vt:lpstr>
      <vt:lpstr>Example code</vt:lpstr>
      <vt:lpstr>Example Code, Continued</vt:lpstr>
      <vt:lpstr>Example Code, Continued</vt:lpstr>
      <vt:lpstr>Kernels</vt:lpstr>
      <vt:lpstr>Kernel Configuration</vt:lpstr>
      <vt:lpstr>Grids, Blocks, and Threads</vt:lpstr>
      <vt:lpstr>Map Paradigm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 Programming</dc:title>
  <dc:creator>Andrea</dc:creator>
  <cp:lastModifiedBy>David</cp:lastModifiedBy>
  <cp:revision>8</cp:revision>
  <dcterms:created xsi:type="dcterms:W3CDTF">2015-04-14T09:39:31Z</dcterms:created>
  <dcterms:modified xsi:type="dcterms:W3CDTF">2015-04-22T19:02:28Z</dcterms:modified>
</cp:coreProperties>
</file>