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59" r:id="rId5"/>
    <p:sldId id="260" r:id="rId6"/>
    <p:sldId id="261" r:id="rId7"/>
    <p:sldId id="262" r:id="rId8"/>
    <p:sldId id="263" r:id="rId9"/>
    <p:sldId id="267" r:id="rId10"/>
    <p:sldId id="26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4" d="100"/>
          <a:sy n="64" d="100"/>
        </p:scale>
        <p:origin x="-226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62F285-5700-AA47-B9D4-9D35E42AF409}" type="datetimeFigureOut">
              <a:rPr lang="en-US" smtClean="0"/>
              <a:t>3/30/15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F1710-DE08-1D41-A866-A47CD12B2B61}" type="slidenum">
              <a:rPr lang="en-US" smtClean="0"/>
              <a:t>‹#›</a:t>
            </a:fld>
            <a:endParaRPr lang="en-US"/>
          </a:p>
        </p:txBody>
      </p:sp>
    </p:spTree>
    <p:extLst>
      <p:ext uri="{BB962C8B-B14F-4D97-AF65-F5344CB8AC3E}">
        <p14:creationId xmlns:p14="http://schemas.microsoft.com/office/powerpoint/2010/main" val="2469707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62F285-5700-AA47-B9D4-9D35E42AF409}" type="datetimeFigureOut">
              <a:rPr lang="en-US" smtClean="0"/>
              <a:t>3/30/15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F1710-DE08-1D41-A866-A47CD12B2B61}" type="slidenum">
              <a:rPr lang="en-US" smtClean="0"/>
              <a:t>‹#›</a:t>
            </a:fld>
            <a:endParaRPr lang="en-US"/>
          </a:p>
        </p:txBody>
      </p:sp>
    </p:spTree>
    <p:extLst>
      <p:ext uri="{BB962C8B-B14F-4D97-AF65-F5344CB8AC3E}">
        <p14:creationId xmlns:p14="http://schemas.microsoft.com/office/powerpoint/2010/main" val="3478576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62F285-5700-AA47-B9D4-9D35E42AF409}" type="datetimeFigureOut">
              <a:rPr lang="en-US" smtClean="0"/>
              <a:t>3/30/15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F1710-DE08-1D41-A866-A47CD12B2B61}" type="slidenum">
              <a:rPr lang="en-US" smtClean="0"/>
              <a:t>‹#›</a:t>
            </a:fld>
            <a:endParaRPr lang="en-US"/>
          </a:p>
        </p:txBody>
      </p:sp>
    </p:spTree>
    <p:extLst>
      <p:ext uri="{BB962C8B-B14F-4D97-AF65-F5344CB8AC3E}">
        <p14:creationId xmlns:p14="http://schemas.microsoft.com/office/powerpoint/2010/main" val="4177285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62F285-5700-AA47-B9D4-9D35E42AF409}" type="datetimeFigureOut">
              <a:rPr lang="en-US" smtClean="0"/>
              <a:t>3/30/15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F1710-DE08-1D41-A866-A47CD12B2B61}" type="slidenum">
              <a:rPr lang="en-US" smtClean="0"/>
              <a:t>‹#›</a:t>
            </a:fld>
            <a:endParaRPr lang="en-US"/>
          </a:p>
        </p:txBody>
      </p:sp>
    </p:spTree>
    <p:extLst>
      <p:ext uri="{BB962C8B-B14F-4D97-AF65-F5344CB8AC3E}">
        <p14:creationId xmlns:p14="http://schemas.microsoft.com/office/powerpoint/2010/main" val="1699900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62F285-5700-AA47-B9D4-9D35E42AF409}" type="datetimeFigureOut">
              <a:rPr lang="en-US" smtClean="0"/>
              <a:t>3/30/15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F1710-DE08-1D41-A866-A47CD12B2B61}" type="slidenum">
              <a:rPr lang="en-US" smtClean="0"/>
              <a:t>‹#›</a:t>
            </a:fld>
            <a:endParaRPr lang="en-US"/>
          </a:p>
        </p:txBody>
      </p:sp>
    </p:spTree>
    <p:extLst>
      <p:ext uri="{BB962C8B-B14F-4D97-AF65-F5344CB8AC3E}">
        <p14:creationId xmlns:p14="http://schemas.microsoft.com/office/powerpoint/2010/main" val="1186510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62F285-5700-AA47-B9D4-9D35E42AF409}" type="datetimeFigureOut">
              <a:rPr lang="en-US" smtClean="0"/>
              <a:t>3/30/15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F1710-DE08-1D41-A866-A47CD12B2B61}" type="slidenum">
              <a:rPr lang="en-US" smtClean="0"/>
              <a:t>‹#›</a:t>
            </a:fld>
            <a:endParaRPr lang="en-US"/>
          </a:p>
        </p:txBody>
      </p:sp>
    </p:spTree>
    <p:extLst>
      <p:ext uri="{BB962C8B-B14F-4D97-AF65-F5344CB8AC3E}">
        <p14:creationId xmlns:p14="http://schemas.microsoft.com/office/powerpoint/2010/main" val="199724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62F285-5700-AA47-B9D4-9D35E42AF409}" type="datetimeFigureOut">
              <a:rPr lang="en-US" smtClean="0"/>
              <a:t>3/30/15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3F1710-DE08-1D41-A866-A47CD12B2B61}" type="slidenum">
              <a:rPr lang="en-US" smtClean="0"/>
              <a:t>‹#›</a:t>
            </a:fld>
            <a:endParaRPr lang="en-US"/>
          </a:p>
        </p:txBody>
      </p:sp>
    </p:spTree>
    <p:extLst>
      <p:ext uri="{BB962C8B-B14F-4D97-AF65-F5344CB8AC3E}">
        <p14:creationId xmlns:p14="http://schemas.microsoft.com/office/powerpoint/2010/main" val="3279621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62F285-5700-AA47-B9D4-9D35E42AF409}" type="datetimeFigureOut">
              <a:rPr lang="en-US" smtClean="0"/>
              <a:t>3/30/15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3F1710-DE08-1D41-A866-A47CD12B2B61}" type="slidenum">
              <a:rPr lang="en-US" smtClean="0"/>
              <a:t>‹#›</a:t>
            </a:fld>
            <a:endParaRPr lang="en-US"/>
          </a:p>
        </p:txBody>
      </p:sp>
    </p:spTree>
    <p:extLst>
      <p:ext uri="{BB962C8B-B14F-4D97-AF65-F5344CB8AC3E}">
        <p14:creationId xmlns:p14="http://schemas.microsoft.com/office/powerpoint/2010/main" val="1431091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62F285-5700-AA47-B9D4-9D35E42AF409}" type="datetimeFigureOut">
              <a:rPr lang="en-US" smtClean="0"/>
              <a:t>3/30/15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3F1710-DE08-1D41-A866-A47CD12B2B61}" type="slidenum">
              <a:rPr lang="en-US" smtClean="0"/>
              <a:t>‹#›</a:t>
            </a:fld>
            <a:endParaRPr lang="en-US"/>
          </a:p>
        </p:txBody>
      </p:sp>
    </p:spTree>
    <p:extLst>
      <p:ext uri="{BB962C8B-B14F-4D97-AF65-F5344CB8AC3E}">
        <p14:creationId xmlns:p14="http://schemas.microsoft.com/office/powerpoint/2010/main" val="602669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62F285-5700-AA47-B9D4-9D35E42AF409}" type="datetimeFigureOut">
              <a:rPr lang="en-US" smtClean="0"/>
              <a:t>3/30/15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F1710-DE08-1D41-A866-A47CD12B2B61}" type="slidenum">
              <a:rPr lang="en-US" smtClean="0"/>
              <a:t>‹#›</a:t>
            </a:fld>
            <a:endParaRPr lang="en-US"/>
          </a:p>
        </p:txBody>
      </p:sp>
    </p:spTree>
    <p:extLst>
      <p:ext uri="{BB962C8B-B14F-4D97-AF65-F5344CB8AC3E}">
        <p14:creationId xmlns:p14="http://schemas.microsoft.com/office/powerpoint/2010/main" val="4076404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62F285-5700-AA47-B9D4-9D35E42AF409}" type="datetimeFigureOut">
              <a:rPr lang="en-US" smtClean="0"/>
              <a:t>3/30/15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F1710-DE08-1D41-A866-A47CD12B2B61}" type="slidenum">
              <a:rPr lang="en-US" smtClean="0"/>
              <a:t>‹#›</a:t>
            </a:fld>
            <a:endParaRPr lang="en-US"/>
          </a:p>
        </p:txBody>
      </p:sp>
    </p:spTree>
    <p:extLst>
      <p:ext uri="{BB962C8B-B14F-4D97-AF65-F5344CB8AC3E}">
        <p14:creationId xmlns:p14="http://schemas.microsoft.com/office/powerpoint/2010/main" val="22544181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62F285-5700-AA47-B9D4-9D35E42AF409}" type="datetimeFigureOut">
              <a:rPr lang="en-US" smtClean="0"/>
              <a:t>3/30/15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3F1710-DE08-1D41-A866-A47CD12B2B61}" type="slidenum">
              <a:rPr lang="en-US" smtClean="0"/>
              <a:t>‹#›</a:t>
            </a:fld>
            <a:endParaRPr lang="en-US"/>
          </a:p>
        </p:txBody>
      </p:sp>
    </p:spTree>
    <p:extLst>
      <p:ext uri="{BB962C8B-B14F-4D97-AF65-F5344CB8AC3E}">
        <p14:creationId xmlns:p14="http://schemas.microsoft.com/office/powerpoint/2010/main" val="3945575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cs.anl.gov/~itf/dbpp/text/node35.html" TargetMode="External"/><Relationship Id="rId4" Type="http://schemas.openxmlformats.org/officeDocument/2006/relationships/hyperlink" Target="http://webpages.uncc.edu/ras/courses/Floyd.ppt" TargetMode="External"/><Relationship Id="rId1" Type="http://schemas.openxmlformats.org/officeDocument/2006/relationships/slideLayout" Target="../slideLayouts/slideLayout2.xml"/><Relationship Id="rId2" Type="http://schemas.openxmlformats.org/officeDocument/2006/relationships/hyperlink" Target="http://en.wikipedia.org/wiki/Floyd%E2%80%93Warshall_algorith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Parallel Programming: All-Pairs Shortest Path</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CS599</a:t>
            </a:r>
          </a:p>
          <a:p>
            <a:r>
              <a:rPr lang="en-US" dirty="0" smtClean="0"/>
              <a:t>David </a:t>
            </a:r>
            <a:r>
              <a:rPr lang="en-US" dirty="0" err="1" smtClean="0"/>
              <a:t>Monismith</a:t>
            </a:r>
            <a:endParaRPr lang="en-US" dirty="0" smtClean="0"/>
          </a:p>
          <a:p>
            <a:r>
              <a:rPr lang="en-US" dirty="0" smtClean="0"/>
              <a:t>Based upon notes from multiple sources</a:t>
            </a:r>
          </a:p>
        </p:txBody>
      </p:sp>
    </p:spTree>
    <p:extLst>
      <p:ext uri="{BB962C8B-B14F-4D97-AF65-F5344CB8AC3E}">
        <p14:creationId xmlns:p14="http://schemas.microsoft.com/office/powerpoint/2010/main" val="4028687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lnSpcReduction="10000"/>
          </a:bodyPr>
          <a:lstStyle/>
          <a:p>
            <a:r>
              <a:rPr lang="en-US" dirty="0" smtClean="0"/>
              <a:t>Floyd-</a:t>
            </a:r>
            <a:r>
              <a:rPr lang="en-US" dirty="0" err="1" smtClean="0"/>
              <a:t>Warshall</a:t>
            </a:r>
            <a:r>
              <a:rPr lang="en-US" dirty="0" smtClean="0"/>
              <a:t> Algorithm </a:t>
            </a:r>
            <a:r>
              <a:rPr lang="en-US" dirty="0" smtClean="0">
                <a:hlinkClick r:id="rId2"/>
              </a:rPr>
              <a:t>http://en.wikipedia.org/wiki/Floyd%E2%80%93Warshall_algorithm</a:t>
            </a:r>
            <a:endParaRPr lang="en-US" dirty="0" smtClean="0"/>
          </a:p>
          <a:p>
            <a:r>
              <a:rPr lang="en-US" dirty="0" smtClean="0"/>
              <a:t>Case-Study: Shortest Path Algorithms - </a:t>
            </a:r>
            <a:r>
              <a:rPr lang="en-US" dirty="0" smtClean="0">
                <a:hlinkClick r:id="rId3"/>
              </a:rPr>
              <a:t>http://www.mcs.anl.gov/~itf/dbpp/text/node35.html</a:t>
            </a:r>
            <a:endParaRPr lang="en-US" dirty="0" smtClean="0"/>
          </a:p>
          <a:p>
            <a:r>
              <a:rPr lang="en-US" dirty="0" smtClean="0"/>
              <a:t>Floyd’s Algorithm - </a:t>
            </a:r>
            <a:r>
              <a:rPr lang="en-US" dirty="0" smtClean="0">
                <a:hlinkClick r:id="rId4"/>
              </a:rPr>
              <a:t>http://webpages.uncc.edu/ras/courses/Floyd.ppt</a:t>
            </a:r>
            <a:r>
              <a:rPr lang="en-US" dirty="0" smtClean="0"/>
              <a:t> </a:t>
            </a:r>
            <a:endParaRPr lang="en-US" dirty="0"/>
          </a:p>
        </p:txBody>
      </p:sp>
    </p:spTree>
    <p:extLst>
      <p:ext uri="{BB962C8B-B14F-4D97-AF65-F5344CB8AC3E}">
        <p14:creationId xmlns:p14="http://schemas.microsoft.com/office/powerpoint/2010/main" val="2182568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All-Pairs Shortest Path</a:t>
            </a:r>
            <a:endParaRPr lang="en-US" dirty="0"/>
          </a:p>
        </p:txBody>
      </p:sp>
      <p:sp>
        <p:nvSpPr>
          <p:cNvPr id="3" name="Content Placeholder 2"/>
          <p:cNvSpPr>
            <a:spLocks noGrp="1"/>
          </p:cNvSpPr>
          <p:nvPr>
            <p:ph idx="1"/>
          </p:nvPr>
        </p:nvSpPr>
        <p:spPr/>
        <p:txBody>
          <a:bodyPr>
            <a:normAutofit lnSpcReduction="10000"/>
          </a:bodyPr>
          <a:lstStyle/>
          <a:p>
            <a:r>
              <a:rPr lang="en-US" dirty="0" smtClean="0"/>
              <a:t>Recall from last time that rather than finding the shortest path from one vertex to all other vertices, we may be interested in finding the shortest paths between all pairs of vertices.</a:t>
            </a:r>
          </a:p>
          <a:p>
            <a:r>
              <a:rPr lang="en-US" dirty="0" smtClean="0"/>
              <a:t>To do so, we will investigate Floyd’s Algorithm, which is one method for finding an all-pairs shortest path.</a:t>
            </a:r>
          </a:p>
          <a:p>
            <a:r>
              <a:rPr lang="en-US" dirty="0" smtClean="0"/>
              <a:t>Thereafter, we will investigate depth-first search.</a:t>
            </a:r>
            <a:endParaRPr lang="en-US" dirty="0"/>
          </a:p>
        </p:txBody>
      </p:sp>
    </p:spTree>
    <p:extLst>
      <p:ext uri="{BB962C8B-B14F-4D97-AF65-F5344CB8AC3E}">
        <p14:creationId xmlns:p14="http://schemas.microsoft.com/office/powerpoint/2010/main" val="684362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Floyd’s Algorithm</a:t>
            </a:r>
            <a:endParaRPr lang="en-US" dirty="0"/>
          </a:p>
        </p:txBody>
      </p:sp>
      <p:sp>
        <p:nvSpPr>
          <p:cNvPr id="3" name="Content Placeholder 2"/>
          <p:cNvSpPr>
            <a:spLocks noGrp="1"/>
          </p:cNvSpPr>
          <p:nvPr>
            <p:ph idx="1"/>
          </p:nvPr>
        </p:nvSpPr>
        <p:spPr/>
        <p:txBody>
          <a:bodyPr/>
          <a:lstStyle/>
          <a:p>
            <a:r>
              <a:rPr lang="en-US" dirty="0" smtClean="0"/>
              <a:t>Floyd’s algorithm finds the shortest path from every vertex in a graph to every other vertex in the graph, if such paths exist.</a:t>
            </a:r>
          </a:p>
          <a:p>
            <a:r>
              <a:rPr lang="en-US" dirty="0" smtClean="0"/>
              <a:t>This algorithm requires that there be no negative cycles in the graph, however, negative edges may be included.</a:t>
            </a:r>
          </a:p>
          <a:p>
            <a:r>
              <a:rPr lang="en-US" dirty="0" smtClean="0"/>
              <a:t>We will make use of the adjacency matrix to implement Floyd’s algorithm.</a:t>
            </a:r>
          </a:p>
          <a:p>
            <a:endParaRPr lang="en-US" dirty="0"/>
          </a:p>
        </p:txBody>
      </p:sp>
    </p:spTree>
    <p:extLst>
      <p:ext uri="{BB962C8B-B14F-4D97-AF65-F5344CB8AC3E}">
        <p14:creationId xmlns:p14="http://schemas.microsoft.com/office/powerpoint/2010/main" val="3568142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Adjacency Matrix</a:t>
            </a:r>
            <a:endParaRPr lang="en-US" dirty="0"/>
          </a:p>
        </p:txBody>
      </p:sp>
      <p:sp>
        <p:nvSpPr>
          <p:cNvPr id="3" name="Content Placeholder 2"/>
          <p:cNvSpPr>
            <a:spLocks noGrp="1"/>
          </p:cNvSpPr>
          <p:nvPr>
            <p:ph idx="1"/>
          </p:nvPr>
        </p:nvSpPr>
        <p:spPr/>
        <p:txBody>
          <a:bodyPr/>
          <a:lstStyle/>
          <a:p>
            <a:r>
              <a:rPr lang="en-US" dirty="0" smtClean="0"/>
              <a:t>Recall that the adjacency matrix can be represented as follows:</a:t>
            </a:r>
          </a:p>
          <a:p>
            <a:pPr lvl="1"/>
            <a:r>
              <a:rPr lang="en-US" dirty="0" err="1" smtClean="0"/>
              <a:t>A</a:t>
            </a:r>
            <a:r>
              <a:rPr lang="en-US" baseline="-25000" dirty="0" err="1" smtClean="0"/>
              <a:t>i,j</a:t>
            </a:r>
            <a:r>
              <a:rPr lang="en-US" dirty="0" smtClean="0"/>
              <a:t> = 0, if </a:t>
            </a:r>
            <a:r>
              <a:rPr lang="en-US" dirty="0" err="1" smtClean="0"/>
              <a:t>i</a:t>
            </a:r>
            <a:r>
              <a:rPr lang="en-US" dirty="0" smtClean="0"/>
              <a:t> == j</a:t>
            </a:r>
          </a:p>
          <a:p>
            <a:pPr lvl="1"/>
            <a:r>
              <a:rPr lang="en-US" dirty="0" err="1" smtClean="0"/>
              <a:t>A</a:t>
            </a:r>
            <a:r>
              <a:rPr lang="en-US" baseline="-25000" dirty="0" err="1" smtClean="0"/>
              <a:t>i,j</a:t>
            </a:r>
            <a:r>
              <a:rPr lang="en-US" dirty="0" smtClean="0"/>
              <a:t> = </a:t>
            </a:r>
            <a:r>
              <a:rPr lang="en-US" dirty="0" err="1" smtClean="0"/>
              <a:t>w</a:t>
            </a:r>
            <a:r>
              <a:rPr lang="en-US" baseline="-25000" dirty="0" err="1" smtClean="0"/>
              <a:t>i,j</a:t>
            </a:r>
            <a:r>
              <a:rPr lang="en-US" dirty="0" smtClean="0"/>
              <a:t>, if an edge exists between vertices </a:t>
            </a:r>
            <a:r>
              <a:rPr lang="en-US" dirty="0" err="1" smtClean="0"/>
              <a:t>i</a:t>
            </a:r>
            <a:r>
              <a:rPr lang="en-US" dirty="0" smtClean="0"/>
              <a:t> and j</a:t>
            </a:r>
          </a:p>
          <a:p>
            <a:pPr lvl="1"/>
            <a:r>
              <a:rPr lang="en-US" dirty="0" err="1" smtClean="0"/>
              <a:t>A</a:t>
            </a:r>
            <a:r>
              <a:rPr lang="en-US" baseline="-25000" dirty="0" err="1" smtClean="0"/>
              <a:t>i,j</a:t>
            </a:r>
            <a:r>
              <a:rPr lang="en-US" dirty="0" smtClean="0"/>
              <a:t> = ∞, if no edge exists between vertices </a:t>
            </a:r>
            <a:r>
              <a:rPr lang="en-US" dirty="0" err="1" smtClean="0"/>
              <a:t>i</a:t>
            </a:r>
            <a:r>
              <a:rPr lang="en-US" dirty="0" smtClean="0"/>
              <a:t> and j</a:t>
            </a:r>
          </a:p>
          <a:p>
            <a:r>
              <a:rPr lang="en-US" dirty="0" smtClean="0"/>
              <a:t>Similarly, an adjacency list can be created by storing only the values for which edges exist.</a:t>
            </a:r>
          </a:p>
          <a:p>
            <a:endParaRPr lang="en-US" dirty="0"/>
          </a:p>
        </p:txBody>
      </p:sp>
    </p:spTree>
    <p:extLst>
      <p:ext uri="{BB962C8B-B14F-4D97-AF65-F5344CB8AC3E}">
        <p14:creationId xmlns:p14="http://schemas.microsoft.com/office/powerpoint/2010/main" val="3342337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Floyd’s Algorithm – Recursive Definition</a:t>
            </a:r>
            <a:endParaRPr lang="en-US" dirty="0"/>
          </a:p>
        </p:txBody>
      </p:sp>
      <p:sp>
        <p:nvSpPr>
          <p:cNvPr id="3" name="Content Placeholder 2"/>
          <p:cNvSpPr>
            <a:spLocks noGrp="1"/>
          </p:cNvSpPr>
          <p:nvPr>
            <p:ph idx="1"/>
          </p:nvPr>
        </p:nvSpPr>
        <p:spPr/>
        <p:txBody>
          <a:bodyPr/>
          <a:lstStyle/>
          <a:p>
            <a:r>
              <a:rPr lang="en-US" dirty="0" smtClean="0"/>
              <a:t>The shortest path from point </a:t>
            </a:r>
            <a:r>
              <a:rPr lang="en-US" dirty="0" err="1" smtClean="0"/>
              <a:t>i</a:t>
            </a:r>
            <a:r>
              <a:rPr lang="en-US" dirty="0" smtClean="0"/>
              <a:t> to point j is either:</a:t>
            </a:r>
          </a:p>
          <a:p>
            <a:pPr lvl="1"/>
            <a:r>
              <a:rPr lang="en-US" dirty="0" smtClean="0"/>
              <a:t>The length of the path “as is”: </a:t>
            </a:r>
            <a:r>
              <a:rPr lang="en-US" dirty="0" err="1" smtClean="0"/>
              <a:t>A</a:t>
            </a:r>
            <a:r>
              <a:rPr lang="en-US" baseline="-25000" dirty="0" err="1" smtClean="0"/>
              <a:t>ij</a:t>
            </a:r>
            <a:r>
              <a:rPr lang="en-US" dirty="0" smtClean="0"/>
              <a:t>, or</a:t>
            </a:r>
          </a:p>
          <a:p>
            <a:pPr lvl="1"/>
            <a:r>
              <a:rPr lang="en-US" dirty="0" smtClean="0"/>
              <a:t>The length of the paths from </a:t>
            </a:r>
            <a:r>
              <a:rPr lang="en-US" dirty="0" err="1" smtClean="0"/>
              <a:t>i</a:t>
            </a:r>
            <a:r>
              <a:rPr lang="en-US" dirty="0" smtClean="0"/>
              <a:t> to k and from k to j including the intermediate point k – </a:t>
            </a:r>
            <a:r>
              <a:rPr lang="en-US" dirty="0" err="1" smtClean="0"/>
              <a:t>A</a:t>
            </a:r>
            <a:r>
              <a:rPr lang="en-US" baseline="-25000" dirty="0" err="1" smtClean="0"/>
              <a:t>ik</a:t>
            </a:r>
            <a:r>
              <a:rPr lang="en-US" dirty="0" smtClean="0"/>
              <a:t> + </a:t>
            </a:r>
            <a:r>
              <a:rPr lang="en-US" dirty="0" err="1" smtClean="0"/>
              <a:t>A</a:t>
            </a:r>
            <a:r>
              <a:rPr lang="en-US" baseline="-25000" dirty="0" err="1" smtClean="0"/>
              <a:t>kj</a:t>
            </a:r>
            <a:endParaRPr lang="en-US" dirty="0" smtClean="0"/>
          </a:p>
          <a:p>
            <a:r>
              <a:rPr lang="en-US" dirty="0" smtClean="0"/>
              <a:t>Thus at any given </a:t>
            </a:r>
            <a:r>
              <a:rPr lang="en-US" dirty="0" err="1" smtClean="0"/>
              <a:t>timestep</a:t>
            </a:r>
            <a:r>
              <a:rPr lang="en-US" dirty="0" smtClean="0"/>
              <a:t>, </a:t>
            </a:r>
            <a:r>
              <a:rPr lang="en-US" dirty="0" err="1" smtClean="0"/>
              <a:t>A</a:t>
            </a:r>
            <a:r>
              <a:rPr lang="en-US" baseline="-25000" dirty="0" err="1" smtClean="0"/>
              <a:t>ij</a:t>
            </a:r>
            <a:r>
              <a:rPr lang="en-US" baseline="30000" dirty="0" smtClean="0"/>
              <a:t>(t)</a:t>
            </a:r>
            <a:r>
              <a:rPr lang="en-US" dirty="0" smtClean="0"/>
              <a:t> can be defined as:</a:t>
            </a:r>
          </a:p>
          <a:p>
            <a:pPr lvl="1"/>
            <a:r>
              <a:rPr lang="en-US" dirty="0" err="1" smtClean="0"/>
              <a:t>A</a:t>
            </a:r>
            <a:r>
              <a:rPr lang="en-US" baseline="-25000" dirty="0" err="1" smtClean="0"/>
              <a:t>ij</a:t>
            </a:r>
            <a:r>
              <a:rPr lang="en-US" baseline="30000" dirty="0" smtClean="0"/>
              <a:t>(t)</a:t>
            </a:r>
            <a:r>
              <a:rPr lang="en-US" dirty="0" smtClean="0"/>
              <a:t> = min(</a:t>
            </a:r>
            <a:r>
              <a:rPr lang="en-US" dirty="0" err="1" smtClean="0"/>
              <a:t>A</a:t>
            </a:r>
            <a:r>
              <a:rPr lang="en-US" baseline="-25000" dirty="0" err="1" smtClean="0"/>
              <a:t>ij</a:t>
            </a:r>
            <a:r>
              <a:rPr lang="en-US" baseline="-25000" dirty="0" smtClean="0"/>
              <a:t> </a:t>
            </a:r>
            <a:r>
              <a:rPr lang="en-US" baseline="30000" dirty="0" smtClean="0"/>
              <a:t>(t-1)</a:t>
            </a:r>
            <a:r>
              <a:rPr lang="en-US" dirty="0" smtClean="0"/>
              <a:t>, </a:t>
            </a:r>
            <a:r>
              <a:rPr lang="en-US" dirty="0" err="1" smtClean="0"/>
              <a:t>A</a:t>
            </a:r>
            <a:r>
              <a:rPr lang="en-US" baseline="-25000" dirty="0" err="1" smtClean="0"/>
              <a:t>ik</a:t>
            </a:r>
            <a:r>
              <a:rPr lang="en-US" baseline="-25000" dirty="0" smtClean="0"/>
              <a:t> </a:t>
            </a:r>
            <a:r>
              <a:rPr lang="en-US" baseline="30000" dirty="0" smtClean="0"/>
              <a:t>(t-1)</a:t>
            </a:r>
            <a:r>
              <a:rPr lang="en-US" dirty="0" smtClean="0"/>
              <a:t> + </a:t>
            </a:r>
            <a:r>
              <a:rPr lang="en-US" dirty="0" err="1" smtClean="0"/>
              <a:t>A</a:t>
            </a:r>
            <a:r>
              <a:rPr lang="en-US" baseline="-25000" dirty="0" err="1" smtClean="0"/>
              <a:t>kj</a:t>
            </a:r>
            <a:r>
              <a:rPr lang="en-US" baseline="-25000" dirty="0" smtClean="0"/>
              <a:t> </a:t>
            </a:r>
            <a:r>
              <a:rPr lang="en-US" baseline="30000" dirty="0" smtClean="0"/>
              <a:t>(t-1)</a:t>
            </a:r>
            <a:r>
              <a:rPr lang="en-US" dirty="0" smtClean="0"/>
              <a:t>)</a:t>
            </a:r>
            <a:endParaRPr lang="en-US" dirty="0"/>
          </a:p>
        </p:txBody>
      </p:sp>
    </p:spTree>
    <p:extLst>
      <p:ext uri="{BB962C8B-B14F-4D97-AF65-F5344CB8AC3E}">
        <p14:creationId xmlns:p14="http://schemas.microsoft.com/office/powerpoint/2010/main" val="1722551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Floyd’s Algorithm – </a:t>
            </a:r>
            <a:r>
              <a:rPr lang="en-US" dirty="0" err="1" smtClean="0"/>
              <a:t>Pseudocode</a:t>
            </a:r>
            <a:endParaRPr lang="en-US" dirty="0"/>
          </a:p>
        </p:txBody>
      </p:sp>
      <p:sp>
        <p:nvSpPr>
          <p:cNvPr id="3" name="Content Placeholder 2"/>
          <p:cNvSpPr>
            <a:spLocks noGrp="1"/>
          </p:cNvSpPr>
          <p:nvPr>
            <p:ph idx="1"/>
          </p:nvPr>
        </p:nvSpPr>
        <p:spPr>
          <a:xfrm>
            <a:off x="457200" y="1600200"/>
            <a:ext cx="8229600" cy="4854388"/>
          </a:xfrm>
        </p:spPr>
        <p:txBody>
          <a:bodyPr>
            <a:normAutofit fontScale="77500" lnSpcReduction="20000"/>
          </a:bodyPr>
          <a:lstStyle/>
          <a:p>
            <a:pPr marL="0" indent="0">
              <a:buNone/>
            </a:pPr>
            <a:r>
              <a:rPr lang="en-US" dirty="0" smtClean="0">
                <a:latin typeface="Courier"/>
                <a:cs typeface="Courier"/>
              </a:rPr>
              <a:t>Fill adjacency matrix</a:t>
            </a:r>
          </a:p>
          <a:p>
            <a:pPr marL="0" indent="0">
              <a:buNone/>
            </a:pPr>
            <a:r>
              <a:rPr lang="en-US" dirty="0" smtClean="0">
                <a:latin typeface="Courier"/>
                <a:cs typeface="Courier"/>
              </a:rPr>
              <a:t>Fill pointer matrix with -1’s</a:t>
            </a:r>
          </a:p>
          <a:p>
            <a:pPr marL="0" indent="0">
              <a:buNone/>
            </a:pPr>
            <a:endParaRPr lang="en-US" dirty="0">
              <a:latin typeface="Courier"/>
              <a:cs typeface="Courier"/>
            </a:endParaRPr>
          </a:p>
          <a:p>
            <a:pPr marL="0" indent="0">
              <a:buNone/>
            </a:pPr>
            <a:r>
              <a:rPr lang="en-US" dirty="0" smtClean="0">
                <a:latin typeface="Courier"/>
                <a:cs typeface="Courier"/>
              </a:rPr>
              <a:t>for k = 0 to |V| - 1</a:t>
            </a:r>
          </a:p>
          <a:p>
            <a:pPr marL="0" indent="0">
              <a:buNone/>
            </a:pPr>
            <a:r>
              <a:rPr lang="en-US" dirty="0">
                <a:latin typeface="Courier"/>
                <a:cs typeface="Courier"/>
              </a:rPr>
              <a:t> </a:t>
            </a:r>
            <a:r>
              <a:rPr lang="en-US" dirty="0" smtClean="0">
                <a:latin typeface="Courier"/>
                <a:cs typeface="Courier"/>
              </a:rPr>
              <a:t> for </a:t>
            </a:r>
            <a:r>
              <a:rPr lang="en-US" dirty="0" err="1" smtClean="0">
                <a:latin typeface="Courier"/>
                <a:cs typeface="Courier"/>
              </a:rPr>
              <a:t>i</a:t>
            </a:r>
            <a:r>
              <a:rPr lang="en-US" dirty="0" smtClean="0">
                <a:latin typeface="Courier"/>
                <a:cs typeface="Courier"/>
              </a:rPr>
              <a:t> = 0 to |V| - 1</a:t>
            </a:r>
          </a:p>
          <a:p>
            <a:pPr marL="0" indent="0">
              <a:buNone/>
            </a:pPr>
            <a:r>
              <a:rPr lang="en-US" dirty="0">
                <a:latin typeface="Courier"/>
                <a:cs typeface="Courier"/>
              </a:rPr>
              <a:t> </a:t>
            </a:r>
            <a:r>
              <a:rPr lang="en-US" dirty="0" smtClean="0">
                <a:latin typeface="Courier"/>
                <a:cs typeface="Courier"/>
              </a:rPr>
              <a:t>   for j = 0 to |V| - 1</a:t>
            </a:r>
          </a:p>
          <a:p>
            <a:pPr marL="0" indent="0">
              <a:buNone/>
            </a:pPr>
            <a:r>
              <a:rPr lang="en-US" dirty="0">
                <a:latin typeface="Courier"/>
                <a:cs typeface="Courier"/>
              </a:rPr>
              <a:t> </a:t>
            </a:r>
            <a:r>
              <a:rPr lang="en-US" dirty="0" smtClean="0">
                <a:latin typeface="Courier"/>
                <a:cs typeface="Courier"/>
              </a:rPr>
              <a:t>     </a:t>
            </a:r>
            <a:r>
              <a:rPr lang="en-US" dirty="0" err="1" smtClean="0">
                <a:latin typeface="Courier"/>
                <a:cs typeface="Courier"/>
              </a:rPr>
              <a:t>adj</a:t>
            </a:r>
            <a:r>
              <a:rPr lang="en-US" dirty="0" smtClean="0">
                <a:latin typeface="Courier"/>
                <a:cs typeface="Courier"/>
              </a:rPr>
              <a:t>[</a:t>
            </a:r>
            <a:r>
              <a:rPr lang="en-US" dirty="0" err="1" smtClean="0">
                <a:latin typeface="Courier"/>
                <a:cs typeface="Courier"/>
              </a:rPr>
              <a:t>i</a:t>
            </a:r>
            <a:r>
              <a:rPr lang="en-US" dirty="0" smtClean="0">
                <a:latin typeface="Courier"/>
                <a:cs typeface="Courier"/>
              </a:rPr>
              <a:t>][j] = min(</a:t>
            </a:r>
            <a:r>
              <a:rPr lang="en-US" dirty="0" err="1" smtClean="0">
                <a:latin typeface="Courier"/>
                <a:cs typeface="Courier"/>
              </a:rPr>
              <a:t>adj</a:t>
            </a:r>
            <a:r>
              <a:rPr lang="en-US" dirty="0" smtClean="0">
                <a:latin typeface="Courier"/>
                <a:cs typeface="Courier"/>
              </a:rPr>
              <a:t>[</a:t>
            </a:r>
            <a:r>
              <a:rPr lang="en-US" dirty="0" err="1" smtClean="0">
                <a:latin typeface="Courier"/>
                <a:cs typeface="Courier"/>
              </a:rPr>
              <a:t>i</a:t>
            </a:r>
            <a:r>
              <a:rPr lang="en-US" dirty="0" smtClean="0">
                <a:latin typeface="Courier"/>
                <a:cs typeface="Courier"/>
              </a:rPr>
              <a:t>][j],</a:t>
            </a:r>
          </a:p>
          <a:p>
            <a:pPr marL="0" indent="0">
              <a:buNone/>
            </a:pPr>
            <a:r>
              <a:rPr lang="en-US" dirty="0">
                <a:latin typeface="Courier"/>
                <a:cs typeface="Courier"/>
              </a:rPr>
              <a:t> </a:t>
            </a:r>
            <a:r>
              <a:rPr lang="en-US" dirty="0" smtClean="0">
                <a:latin typeface="Courier"/>
                <a:cs typeface="Courier"/>
              </a:rPr>
              <a:t>       </a:t>
            </a:r>
            <a:r>
              <a:rPr lang="en-US" dirty="0" err="1" smtClean="0">
                <a:latin typeface="Courier"/>
                <a:cs typeface="Courier"/>
              </a:rPr>
              <a:t>adj</a:t>
            </a:r>
            <a:r>
              <a:rPr lang="en-US" dirty="0" smtClean="0">
                <a:latin typeface="Courier"/>
                <a:cs typeface="Courier"/>
              </a:rPr>
              <a:t>[</a:t>
            </a:r>
            <a:r>
              <a:rPr lang="en-US" dirty="0" err="1" smtClean="0">
                <a:latin typeface="Courier"/>
                <a:cs typeface="Courier"/>
              </a:rPr>
              <a:t>i</a:t>
            </a:r>
            <a:r>
              <a:rPr lang="en-US" dirty="0" smtClean="0">
                <a:latin typeface="Courier"/>
                <a:cs typeface="Courier"/>
              </a:rPr>
              <a:t>][k]+</a:t>
            </a:r>
            <a:r>
              <a:rPr lang="en-US" dirty="0" err="1" smtClean="0">
                <a:latin typeface="Courier"/>
                <a:cs typeface="Courier"/>
              </a:rPr>
              <a:t>adj</a:t>
            </a:r>
            <a:r>
              <a:rPr lang="en-US" dirty="0" smtClean="0">
                <a:latin typeface="Courier"/>
                <a:cs typeface="Courier"/>
              </a:rPr>
              <a:t>[k][j];</a:t>
            </a:r>
          </a:p>
          <a:p>
            <a:pPr marL="0" indent="0">
              <a:buNone/>
            </a:pPr>
            <a:r>
              <a:rPr lang="en-US" dirty="0">
                <a:latin typeface="Courier"/>
                <a:cs typeface="Courier"/>
              </a:rPr>
              <a:t> </a:t>
            </a:r>
            <a:r>
              <a:rPr lang="en-US" dirty="0" smtClean="0">
                <a:latin typeface="Courier"/>
                <a:cs typeface="Courier"/>
              </a:rPr>
              <a:t>     pointer[</a:t>
            </a:r>
            <a:r>
              <a:rPr lang="en-US" dirty="0" err="1" smtClean="0">
                <a:latin typeface="Courier"/>
                <a:cs typeface="Courier"/>
              </a:rPr>
              <a:t>i</a:t>
            </a:r>
            <a:r>
              <a:rPr lang="en-US" dirty="0" smtClean="0">
                <a:latin typeface="Courier"/>
                <a:cs typeface="Courier"/>
              </a:rPr>
              <a:t>][j] = k;</a:t>
            </a:r>
          </a:p>
          <a:p>
            <a:pPr marL="0" indent="0">
              <a:buNone/>
            </a:pPr>
            <a:r>
              <a:rPr lang="en-US" dirty="0">
                <a:latin typeface="Courier"/>
                <a:cs typeface="Courier"/>
              </a:rPr>
              <a:t> </a:t>
            </a:r>
            <a:r>
              <a:rPr lang="en-US" dirty="0" smtClean="0">
                <a:latin typeface="Courier"/>
                <a:cs typeface="Courier"/>
              </a:rPr>
              <a:t>   end for</a:t>
            </a:r>
          </a:p>
          <a:p>
            <a:pPr marL="0" indent="0">
              <a:buNone/>
            </a:pPr>
            <a:r>
              <a:rPr lang="en-US" dirty="0">
                <a:latin typeface="Courier"/>
                <a:cs typeface="Courier"/>
              </a:rPr>
              <a:t> </a:t>
            </a:r>
            <a:r>
              <a:rPr lang="en-US" dirty="0" smtClean="0">
                <a:latin typeface="Courier"/>
                <a:cs typeface="Courier"/>
              </a:rPr>
              <a:t> end for</a:t>
            </a:r>
            <a:endParaRPr lang="en-US" dirty="0" smtClean="0"/>
          </a:p>
          <a:p>
            <a:pPr marL="0" indent="0">
              <a:buNone/>
            </a:pPr>
            <a:r>
              <a:rPr lang="en-US" dirty="0" smtClean="0">
                <a:latin typeface="Courier"/>
                <a:cs typeface="Courier"/>
              </a:rPr>
              <a:t>end for</a:t>
            </a:r>
          </a:p>
        </p:txBody>
      </p:sp>
    </p:spTree>
    <p:extLst>
      <p:ext uri="{BB962C8B-B14F-4D97-AF65-F5344CB8AC3E}">
        <p14:creationId xmlns:p14="http://schemas.microsoft.com/office/powerpoint/2010/main" val="3635136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Floyd’s Algorithm - Complexity</a:t>
            </a:r>
            <a:endParaRPr lang="en-US" dirty="0"/>
          </a:p>
        </p:txBody>
      </p:sp>
      <p:sp>
        <p:nvSpPr>
          <p:cNvPr id="3" name="Content Placeholder 2"/>
          <p:cNvSpPr>
            <a:spLocks noGrp="1"/>
          </p:cNvSpPr>
          <p:nvPr>
            <p:ph idx="1"/>
          </p:nvPr>
        </p:nvSpPr>
        <p:spPr/>
        <p:txBody>
          <a:bodyPr/>
          <a:lstStyle/>
          <a:p>
            <a:r>
              <a:rPr lang="en-US" dirty="0" smtClean="0"/>
              <a:t>Complexity of Floyd’s algorithm is quite obvious O(V</a:t>
            </a:r>
            <a:r>
              <a:rPr lang="en-US" baseline="30000" dirty="0" smtClean="0"/>
              <a:t>3</a:t>
            </a:r>
            <a:r>
              <a:rPr lang="en-US" dirty="0" smtClean="0"/>
              <a:t>) with space complexity of at most O(V</a:t>
            </a:r>
            <a:r>
              <a:rPr lang="en-US" baseline="30000" dirty="0" smtClean="0"/>
              <a:t>2</a:t>
            </a:r>
            <a:r>
              <a:rPr lang="en-US" dirty="0" smtClean="0"/>
              <a:t>).</a:t>
            </a:r>
            <a:endParaRPr lang="en-US" dirty="0"/>
          </a:p>
        </p:txBody>
      </p:sp>
    </p:spTree>
    <p:extLst>
      <p:ext uri="{BB962C8B-B14F-4D97-AF65-F5344CB8AC3E}">
        <p14:creationId xmlns:p14="http://schemas.microsoft.com/office/powerpoint/2010/main" val="1000762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Floyd’s Algorithm – Parallelization</a:t>
            </a:r>
            <a:endParaRPr lang="en-US" dirty="0"/>
          </a:p>
        </p:txBody>
      </p:sp>
      <p:sp>
        <p:nvSpPr>
          <p:cNvPr id="3" name="Content Placeholder 2"/>
          <p:cNvSpPr>
            <a:spLocks noGrp="1"/>
          </p:cNvSpPr>
          <p:nvPr>
            <p:ph idx="1"/>
          </p:nvPr>
        </p:nvSpPr>
        <p:spPr/>
        <p:txBody>
          <a:bodyPr/>
          <a:lstStyle/>
          <a:p>
            <a:r>
              <a:rPr lang="en-US" dirty="0" smtClean="0"/>
              <a:t>Parallelization of Floyd’s algorithm can be accomplished on a row level basis.</a:t>
            </a:r>
          </a:p>
          <a:p>
            <a:r>
              <a:rPr lang="en-US" dirty="0" smtClean="0"/>
              <a:t>This requires using a double buffering strategy.</a:t>
            </a:r>
          </a:p>
          <a:p>
            <a:r>
              <a:rPr lang="en-US" dirty="0" smtClean="0"/>
              <a:t>It also requires work be evenly distributed between processes and that the rows stored by each process be broadcast to the remaining processes.</a:t>
            </a:r>
            <a:endParaRPr lang="en-US" dirty="0"/>
          </a:p>
        </p:txBody>
      </p:sp>
    </p:spTree>
    <p:extLst>
      <p:ext uri="{BB962C8B-B14F-4D97-AF65-F5344CB8AC3E}">
        <p14:creationId xmlns:p14="http://schemas.microsoft.com/office/powerpoint/2010/main" val="332651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Parallel Floyd’s Algorithm – </a:t>
            </a:r>
            <a:r>
              <a:rPr lang="en-US" dirty="0" err="1" smtClean="0"/>
              <a:t>Pseudocode</a:t>
            </a:r>
            <a:endParaRPr lang="en-US" dirty="0"/>
          </a:p>
        </p:txBody>
      </p:sp>
      <p:sp>
        <p:nvSpPr>
          <p:cNvPr id="3" name="Content Placeholder 2"/>
          <p:cNvSpPr>
            <a:spLocks noGrp="1"/>
          </p:cNvSpPr>
          <p:nvPr>
            <p:ph idx="1"/>
          </p:nvPr>
        </p:nvSpPr>
        <p:spPr>
          <a:xfrm>
            <a:off x="457200" y="1600200"/>
            <a:ext cx="8229600" cy="4854388"/>
          </a:xfrm>
        </p:spPr>
        <p:txBody>
          <a:bodyPr>
            <a:normAutofit fontScale="70000" lnSpcReduction="20000"/>
          </a:bodyPr>
          <a:lstStyle/>
          <a:p>
            <a:pPr marL="0" indent="0">
              <a:buNone/>
            </a:pPr>
            <a:r>
              <a:rPr lang="en-US" dirty="0" smtClean="0">
                <a:latin typeface="Courier"/>
                <a:cs typeface="Courier"/>
              </a:rPr>
              <a:t>Fill adjacency matrix</a:t>
            </a:r>
          </a:p>
          <a:p>
            <a:pPr marL="0" indent="0">
              <a:buNone/>
            </a:pPr>
            <a:r>
              <a:rPr lang="en-US" dirty="0" smtClean="0">
                <a:latin typeface="Courier"/>
                <a:cs typeface="Courier"/>
              </a:rPr>
              <a:t>Fill pointer matrix with -1’s</a:t>
            </a:r>
          </a:p>
          <a:p>
            <a:pPr marL="0" indent="0">
              <a:buNone/>
            </a:pPr>
            <a:endParaRPr lang="en-US" dirty="0">
              <a:latin typeface="Courier"/>
              <a:cs typeface="Courier"/>
            </a:endParaRPr>
          </a:p>
          <a:p>
            <a:pPr marL="0" indent="0">
              <a:buNone/>
            </a:pPr>
            <a:r>
              <a:rPr lang="en-US" dirty="0" smtClean="0">
                <a:latin typeface="Courier"/>
                <a:cs typeface="Courier"/>
              </a:rPr>
              <a:t>for k = 0 to |V| - 1</a:t>
            </a:r>
          </a:p>
          <a:p>
            <a:pPr marL="0" indent="0">
              <a:buNone/>
            </a:pPr>
            <a:r>
              <a:rPr lang="en-US" dirty="0">
                <a:latin typeface="Courier"/>
                <a:cs typeface="Courier"/>
              </a:rPr>
              <a:t> </a:t>
            </a:r>
            <a:r>
              <a:rPr lang="en-US" dirty="0" smtClean="0">
                <a:latin typeface="Courier"/>
                <a:cs typeface="Courier"/>
              </a:rPr>
              <a:t> out = out - 1, in = out - 1</a:t>
            </a:r>
          </a:p>
          <a:p>
            <a:pPr marL="0" indent="0">
              <a:buNone/>
            </a:pPr>
            <a:r>
              <a:rPr lang="en-US" dirty="0">
                <a:latin typeface="Courier"/>
                <a:cs typeface="Courier"/>
              </a:rPr>
              <a:t> </a:t>
            </a:r>
            <a:r>
              <a:rPr lang="en-US" dirty="0" smtClean="0">
                <a:latin typeface="Courier"/>
                <a:cs typeface="Courier"/>
              </a:rPr>
              <a:t> for </a:t>
            </a:r>
            <a:r>
              <a:rPr lang="en-US" dirty="0" err="1" smtClean="0">
                <a:latin typeface="Courier"/>
                <a:cs typeface="Courier"/>
              </a:rPr>
              <a:t>i</a:t>
            </a:r>
            <a:r>
              <a:rPr lang="en-US" dirty="0" smtClean="0">
                <a:latin typeface="Courier"/>
                <a:cs typeface="Courier"/>
              </a:rPr>
              <a:t> = rank*|V|/p to rank*|V|/p + |V|/p</a:t>
            </a:r>
          </a:p>
          <a:p>
            <a:pPr marL="0" indent="0">
              <a:buNone/>
            </a:pPr>
            <a:r>
              <a:rPr lang="en-US" dirty="0">
                <a:latin typeface="Courier"/>
                <a:cs typeface="Courier"/>
              </a:rPr>
              <a:t> </a:t>
            </a:r>
            <a:r>
              <a:rPr lang="en-US" dirty="0" smtClean="0">
                <a:latin typeface="Courier"/>
                <a:cs typeface="Courier"/>
              </a:rPr>
              <a:t>   for j = 0 to |V| - 1</a:t>
            </a:r>
          </a:p>
          <a:p>
            <a:pPr marL="0" indent="0">
              <a:buNone/>
            </a:pPr>
            <a:r>
              <a:rPr lang="en-US" dirty="0">
                <a:latin typeface="Courier"/>
                <a:cs typeface="Courier"/>
              </a:rPr>
              <a:t> </a:t>
            </a:r>
            <a:r>
              <a:rPr lang="en-US" dirty="0" smtClean="0">
                <a:latin typeface="Courier"/>
                <a:cs typeface="Courier"/>
              </a:rPr>
              <a:t>     </a:t>
            </a:r>
            <a:r>
              <a:rPr lang="en-US" dirty="0" err="1" smtClean="0">
                <a:latin typeface="Courier"/>
                <a:cs typeface="Courier"/>
              </a:rPr>
              <a:t>adj</a:t>
            </a:r>
            <a:r>
              <a:rPr lang="en-US" dirty="0" smtClean="0">
                <a:latin typeface="Courier"/>
                <a:cs typeface="Courier"/>
              </a:rPr>
              <a:t>[out][</a:t>
            </a:r>
            <a:r>
              <a:rPr lang="en-US" dirty="0" err="1" smtClean="0">
                <a:latin typeface="Courier"/>
                <a:cs typeface="Courier"/>
              </a:rPr>
              <a:t>i</a:t>
            </a:r>
            <a:r>
              <a:rPr lang="en-US" dirty="0" smtClean="0">
                <a:latin typeface="Courier"/>
                <a:cs typeface="Courier"/>
              </a:rPr>
              <a:t>][j] = min(</a:t>
            </a:r>
            <a:r>
              <a:rPr lang="en-US" dirty="0" err="1" smtClean="0">
                <a:latin typeface="Courier"/>
                <a:cs typeface="Courier"/>
              </a:rPr>
              <a:t>adj</a:t>
            </a:r>
            <a:r>
              <a:rPr lang="en-US" dirty="0" smtClean="0">
                <a:latin typeface="Courier"/>
                <a:cs typeface="Courier"/>
              </a:rPr>
              <a:t>[in][</a:t>
            </a:r>
            <a:r>
              <a:rPr lang="en-US" dirty="0" err="1" smtClean="0">
                <a:latin typeface="Courier"/>
                <a:cs typeface="Courier"/>
              </a:rPr>
              <a:t>i</a:t>
            </a:r>
            <a:r>
              <a:rPr lang="en-US" dirty="0" smtClean="0">
                <a:latin typeface="Courier"/>
                <a:cs typeface="Courier"/>
              </a:rPr>
              <a:t>][j],</a:t>
            </a:r>
          </a:p>
          <a:p>
            <a:pPr marL="0" indent="0">
              <a:buNone/>
            </a:pPr>
            <a:r>
              <a:rPr lang="en-US" dirty="0">
                <a:latin typeface="Courier"/>
                <a:cs typeface="Courier"/>
              </a:rPr>
              <a:t> </a:t>
            </a:r>
            <a:r>
              <a:rPr lang="en-US" dirty="0" smtClean="0">
                <a:latin typeface="Courier"/>
                <a:cs typeface="Courier"/>
              </a:rPr>
              <a:t>       </a:t>
            </a:r>
            <a:r>
              <a:rPr lang="en-US" dirty="0" err="1" smtClean="0">
                <a:latin typeface="Courier"/>
                <a:cs typeface="Courier"/>
              </a:rPr>
              <a:t>adj</a:t>
            </a:r>
            <a:r>
              <a:rPr lang="en-US" dirty="0" smtClean="0">
                <a:latin typeface="Courier"/>
                <a:cs typeface="Courier"/>
              </a:rPr>
              <a:t>[in][</a:t>
            </a:r>
            <a:r>
              <a:rPr lang="en-US" dirty="0" err="1" smtClean="0">
                <a:latin typeface="Courier"/>
                <a:cs typeface="Courier"/>
              </a:rPr>
              <a:t>i</a:t>
            </a:r>
            <a:r>
              <a:rPr lang="en-US" dirty="0" smtClean="0">
                <a:latin typeface="Courier"/>
                <a:cs typeface="Courier"/>
              </a:rPr>
              <a:t>][k]+</a:t>
            </a:r>
            <a:r>
              <a:rPr lang="en-US" dirty="0" err="1" smtClean="0">
                <a:latin typeface="Courier"/>
                <a:cs typeface="Courier"/>
              </a:rPr>
              <a:t>adj</a:t>
            </a:r>
            <a:r>
              <a:rPr lang="en-US" dirty="0" smtClean="0">
                <a:latin typeface="Courier"/>
                <a:cs typeface="Courier"/>
              </a:rPr>
              <a:t>[in][k][</a:t>
            </a:r>
            <a:r>
              <a:rPr lang="en-US" smtClean="0">
                <a:latin typeface="Courier"/>
                <a:cs typeface="Courier"/>
              </a:rPr>
              <a:t>j</a:t>
            </a:r>
            <a:r>
              <a:rPr lang="en-US" smtClean="0">
                <a:latin typeface="Courier"/>
                <a:cs typeface="Courier"/>
              </a:rPr>
              <a:t>]);</a:t>
            </a:r>
            <a:endParaRPr lang="en-US" dirty="0" smtClean="0">
              <a:latin typeface="Courier"/>
              <a:cs typeface="Courier"/>
            </a:endParaRPr>
          </a:p>
          <a:p>
            <a:pPr marL="0" indent="0">
              <a:buNone/>
            </a:pPr>
            <a:r>
              <a:rPr lang="en-US" dirty="0" smtClean="0">
                <a:latin typeface="Courier"/>
                <a:cs typeface="Courier"/>
              </a:rPr>
              <a:t>    end for</a:t>
            </a:r>
          </a:p>
          <a:p>
            <a:pPr marL="0" indent="0">
              <a:buNone/>
            </a:pPr>
            <a:r>
              <a:rPr lang="en-US" dirty="0">
                <a:latin typeface="Courier"/>
                <a:cs typeface="Courier"/>
              </a:rPr>
              <a:t> </a:t>
            </a:r>
            <a:r>
              <a:rPr lang="en-US" dirty="0" smtClean="0">
                <a:latin typeface="Courier"/>
                <a:cs typeface="Courier"/>
              </a:rPr>
              <a:t> end for</a:t>
            </a:r>
          </a:p>
          <a:p>
            <a:pPr marL="0" indent="0">
              <a:buNone/>
            </a:pPr>
            <a:r>
              <a:rPr lang="en-US" dirty="0">
                <a:latin typeface="Courier"/>
                <a:cs typeface="Courier"/>
              </a:rPr>
              <a:t> </a:t>
            </a:r>
            <a:r>
              <a:rPr lang="en-US" dirty="0" smtClean="0">
                <a:latin typeface="Courier"/>
                <a:cs typeface="Courier"/>
              </a:rPr>
              <a:t> broadcast row k to other processes from the </a:t>
            </a:r>
          </a:p>
          <a:p>
            <a:pPr marL="0" indent="0">
              <a:buNone/>
            </a:pPr>
            <a:r>
              <a:rPr lang="en-US" dirty="0">
                <a:latin typeface="Courier"/>
                <a:cs typeface="Courier"/>
              </a:rPr>
              <a:t> </a:t>
            </a:r>
            <a:r>
              <a:rPr lang="en-US" dirty="0" smtClean="0">
                <a:latin typeface="Courier"/>
                <a:cs typeface="Courier"/>
              </a:rPr>
              <a:t> process that is currently working on it.</a:t>
            </a:r>
            <a:endParaRPr lang="en-US" dirty="0" smtClean="0"/>
          </a:p>
          <a:p>
            <a:pPr marL="0" indent="0">
              <a:buNone/>
            </a:pPr>
            <a:r>
              <a:rPr lang="en-US" dirty="0" smtClean="0">
                <a:latin typeface="Courier"/>
                <a:cs typeface="Courier"/>
              </a:rPr>
              <a:t>end for</a:t>
            </a:r>
          </a:p>
        </p:txBody>
      </p:sp>
    </p:spTree>
    <p:extLst>
      <p:ext uri="{BB962C8B-B14F-4D97-AF65-F5344CB8AC3E}">
        <p14:creationId xmlns:p14="http://schemas.microsoft.com/office/powerpoint/2010/main" val="31067037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175</TotalTime>
  <Words>704</Words>
  <Application>Microsoft Macintosh PowerPoint</Application>
  <PresentationFormat>On-screen Show (4:3)</PresentationFormat>
  <Paragraphs>62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Parallel Programming: All-Pairs Shortest Path</vt:lpstr>
      <vt:lpstr>All-Pairs Shortest Path</vt:lpstr>
      <vt:lpstr>Floyd’s Algorithm</vt:lpstr>
      <vt:lpstr>Adjacency Matrix</vt:lpstr>
      <vt:lpstr>Floyd’s Algorithm – Recursive Definition</vt:lpstr>
      <vt:lpstr>Floyd’s Algorithm – Pseudocode</vt:lpstr>
      <vt:lpstr>Floyd’s Algorithm - Complexity</vt:lpstr>
      <vt:lpstr>Floyd’s Algorithm – Parallelization</vt:lpstr>
      <vt:lpstr>Parallel Floyd’s Algorithm – Pseudocode</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Parallel Programming: All-Pairs Shortest Path</dc:title>
  <dc:creator>David</dc:creator>
  <cp:lastModifiedBy>David</cp:lastModifiedBy>
  <cp:revision>9</cp:revision>
  <dcterms:created xsi:type="dcterms:W3CDTF">2015-03-19T09:26:59Z</dcterms:created>
  <dcterms:modified xsi:type="dcterms:W3CDTF">2015-03-30T15:50:36Z</dcterms:modified>
</cp:coreProperties>
</file>