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86" r:id="rId17"/>
    <p:sldId id="285" r:id="rId18"/>
    <p:sldId id="287" r:id="rId19"/>
    <p:sldId id="288" r:id="rId20"/>
    <p:sldId id="289" r:id="rId21"/>
    <p:sldId id="290" r:id="rId22"/>
    <p:sldId id="291" r:id="rId23"/>
    <p:sldId id="292" r:id="rId24"/>
    <p:sldId id="293" r:id="rId25"/>
    <p:sldId id="294" r:id="rId26"/>
    <p:sldId id="295" r:id="rId27"/>
    <p:sldId id="296" r:id="rId28"/>
    <p:sldId id="297" r:id="rId29"/>
    <p:sldId id="271" r:id="rId30"/>
    <p:sldId id="272" r:id="rId31"/>
    <p:sldId id="273" r:id="rId32"/>
    <p:sldId id="274" r:id="rId33"/>
    <p:sldId id="275" r:id="rId34"/>
    <p:sldId id="276" r:id="rId35"/>
    <p:sldId id="277" r:id="rId36"/>
    <p:sldId id="278" r:id="rId37"/>
    <p:sldId id="279" r:id="rId38"/>
    <p:sldId id="280" r:id="rId39"/>
    <p:sldId id="282" r:id="rId40"/>
    <p:sldId id="283" r:id="rId41"/>
    <p:sldId id="284" r:id="rId4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7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heme" Target="theme/theme1.xml"/><Relationship Id="rId47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printerSettings" Target="printerSettings/printerSettings1.bin"/><Relationship Id="rId44" Type="http://schemas.openxmlformats.org/officeDocument/2006/relationships/presProps" Target="presProps.xml"/><Relationship Id="rId4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2EE09-AF87-7549-A2B6-49CD8D51C7AA}" type="datetimeFigureOut">
              <a:rPr lang="en-US" smtClean="0"/>
              <a:t>1/15/15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F1BE6-79B6-5A4D-AD4C-BB1C4CC15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398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2EE09-AF87-7549-A2B6-49CD8D51C7AA}" type="datetimeFigureOut">
              <a:rPr lang="en-US" smtClean="0"/>
              <a:t>1/15/15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F1BE6-79B6-5A4D-AD4C-BB1C4CC15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978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2EE09-AF87-7549-A2B6-49CD8D51C7AA}" type="datetimeFigureOut">
              <a:rPr lang="en-US" smtClean="0"/>
              <a:t>1/15/15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F1BE6-79B6-5A4D-AD4C-BB1C4CC15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995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2EE09-AF87-7549-A2B6-49CD8D51C7AA}" type="datetimeFigureOut">
              <a:rPr lang="en-US" smtClean="0"/>
              <a:t>1/15/15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F1BE6-79B6-5A4D-AD4C-BB1C4CC15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148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2EE09-AF87-7549-A2B6-49CD8D51C7AA}" type="datetimeFigureOut">
              <a:rPr lang="en-US" smtClean="0"/>
              <a:t>1/15/15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F1BE6-79B6-5A4D-AD4C-BB1C4CC15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968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2EE09-AF87-7549-A2B6-49CD8D51C7AA}" type="datetimeFigureOut">
              <a:rPr lang="en-US" smtClean="0"/>
              <a:t>1/15/15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F1BE6-79B6-5A4D-AD4C-BB1C4CC15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995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2EE09-AF87-7549-A2B6-49CD8D51C7AA}" type="datetimeFigureOut">
              <a:rPr lang="en-US" smtClean="0"/>
              <a:t>1/15/15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F1BE6-79B6-5A4D-AD4C-BB1C4CC15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532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2EE09-AF87-7549-A2B6-49CD8D51C7AA}" type="datetimeFigureOut">
              <a:rPr lang="en-US" smtClean="0"/>
              <a:t>1/15/15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F1BE6-79B6-5A4D-AD4C-BB1C4CC15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102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2EE09-AF87-7549-A2B6-49CD8D51C7AA}" type="datetimeFigureOut">
              <a:rPr lang="en-US" smtClean="0"/>
              <a:t>1/15/15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F1BE6-79B6-5A4D-AD4C-BB1C4CC15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087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2EE09-AF87-7549-A2B6-49CD8D51C7AA}" type="datetimeFigureOut">
              <a:rPr lang="en-US" smtClean="0"/>
              <a:t>1/15/15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F1BE6-79B6-5A4D-AD4C-BB1C4CC15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776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2EE09-AF87-7549-A2B6-49CD8D51C7AA}" type="datetimeFigureOut">
              <a:rPr lang="en-US" smtClean="0"/>
              <a:t>1/15/15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F1BE6-79B6-5A4D-AD4C-BB1C4CC15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297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32EE09-AF87-7549-A2B6-49CD8D51C7AA}" type="datetimeFigureOut">
              <a:rPr lang="en-US" smtClean="0"/>
              <a:t>1/15/15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F1BE6-79B6-5A4D-AD4C-BB1C4CC15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120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computing.llnl.gov/tutorials/parallel_comp/%23Whatis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Parallel Programming Platforms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David </a:t>
            </a:r>
            <a:r>
              <a:rPr lang="en-US" dirty="0" err="1" smtClean="0"/>
              <a:t>Monismith</a:t>
            </a:r>
            <a:endParaRPr lang="en-US" dirty="0" smtClean="0"/>
          </a:p>
          <a:p>
            <a:r>
              <a:rPr lang="en-US" dirty="0" smtClean="0"/>
              <a:t>Cs599</a:t>
            </a:r>
          </a:p>
          <a:p>
            <a:r>
              <a:rPr lang="en-US" dirty="0" smtClean="0"/>
              <a:t>Based on notes from Introduction to Parallel Programming, Second Ed., by A. </a:t>
            </a:r>
            <a:r>
              <a:rPr lang="en-US" dirty="0" err="1" smtClean="0"/>
              <a:t>Grama</a:t>
            </a:r>
            <a:r>
              <a:rPr lang="en-US" dirty="0" smtClean="0"/>
              <a:t>, A. Gupta, G. </a:t>
            </a:r>
            <a:r>
              <a:rPr lang="en-US" dirty="0" err="1" smtClean="0"/>
              <a:t>Karypis</a:t>
            </a:r>
            <a:r>
              <a:rPr lang="en-US" dirty="0" smtClean="0"/>
              <a:t>, and V. Kumar</a:t>
            </a:r>
          </a:p>
        </p:txBody>
      </p:sp>
    </p:spTree>
    <p:extLst>
      <p:ext uri="{BB962C8B-B14F-4D97-AF65-F5344CB8AC3E}">
        <p14:creationId xmlns:p14="http://schemas.microsoft.com/office/powerpoint/2010/main" val="151338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Latency </a:t>
            </a:r>
            <a:r>
              <a:rPr lang="en-US" dirty="0" smtClean="0"/>
              <a:t>Improvement With </a:t>
            </a:r>
            <a:r>
              <a:rPr lang="en-US" dirty="0"/>
              <a:t>Cache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Cache hit ratio - ratio of data requests satisfied by cache to total </a:t>
            </a:r>
            <a:r>
              <a:rPr lang="en-US" dirty="0" smtClean="0"/>
              <a:t>requests</a:t>
            </a:r>
            <a:endParaRPr lang="en-US" dirty="0"/>
          </a:p>
          <a:p>
            <a:r>
              <a:rPr lang="en-US" dirty="0" smtClean="0"/>
              <a:t>Memory </a:t>
            </a:r>
            <a:r>
              <a:rPr lang="en-US" dirty="0"/>
              <a:t>bound computations - computations bound by the rate at which data </a:t>
            </a:r>
            <a:r>
              <a:rPr lang="en-US" dirty="0" smtClean="0"/>
              <a:t>is sent </a:t>
            </a:r>
            <a:r>
              <a:rPr lang="en-US" dirty="0"/>
              <a:t>to the </a:t>
            </a:r>
            <a:r>
              <a:rPr lang="en-US" dirty="0" smtClean="0"/>
              <a:t>CPU</a:t>
            </a:r>
            <a:endParaRPr lang="en-US" dirty="0"/>
          </a:p>
          <a:p>
            <a:r>
              <a:rPr lang="en-US" dirty="0" smtClean="0"/>
              <a:t>Temporal </a:t>
            </a:r>
            <a:r>
              <a:rPr lang="en-US" dirty="0"/>
              <a:t>Locality - data that will be used at or near the same time</a:t>
            </a:r>
          </a:p>
          <a:p>
            <a:pPr lvl="1"/>
            <a:r>
              <a:rPr lang="en-US" dirty="0" smtClean="0"/>
              <a:t>Often </a:t>
            </a:r>
            <a:r>
              <a:rPr lang="en-US" dirty="0"/>
              <a:t>the same data is reused, which makes cache useful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Example </a:t>
            </a:r>
            <a:r>
              <a:rPr lang="en-US" dirty="0"/>
              <a:t>- Matrix Multiplication</a:t>
            </a:r>
          </a:p>
          <a:p>
            <a:pPr lvl="1"/>
            <a:r>
              <a:rPr lang="en-US" dirty="0" smtClean="0"/>
              <a:t>2n</a:t>
            </a:r>
            <a:r>
              <a:rPr lang="en-US" dirty="0"/>
              <a:t>^3 Operations for multiplying two n by n matrices</a:t>
            </a:r>
          </a:p>
          <a:p>
            <a:pPr lvl="1"/>
            <a:r>
              <a:rPr lang="en-US" dirty="0" smtClean="0"/>
              <a:t>Data </a:t>
            </a:r>
            <a:r>
              <a:rPr lang="en-US" dirty="0"/>
              <a:t>is reused, hence cache is useful, because it has a much </a:t>
            </a:r>
            <a:r>
              <a:rPr lang="en-US" dirty="0" smtClean="0"/>
              <a:t>lower latency </a:t>
            </a:r>
            <a:r>
              <a:rPr lang="en-US" dirty="0"/>
              <a:t>than memory</a:t>
            </a:r>
          </a:p>
        </p:txBody>
      </p:sp>
    </p:spTree>
    <p:extLst>
      <p:ext uri="{BB962C8B-B14F-4D97-AF65-F5344CB8AC3E}">
        <p14:creationId xmlns:p14="http://schemas.microsoft.com/office/powerpoint/2010/main" val="31598687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Bandwidth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  <a:p>
            <a:pPr lvl="1"/>
            <a:r>
              <a:rPr lang="en-US" dirty="0" smtClean="0"/>
              <a:t>Dot </a:t>
            </a:r>
            <a:r>
              <a:rPr lang="en-US" dirty="0"/>
              <a:t>Product</a:t>
            </a:r>
          </a:p>
          <a:p>
            <a:pPr lvl="1"/>
            <a:r>
              <a:rPr lang="en-US" dirty="0" smtClean="0"/>
              <a:t>No </a:t>
            </a:r>
            <a:r>
              <a:rPr lang="en-US" dirty="0"/>
              <a:t>data reuse</a:t>
            </a:r>
          </a:p>
          <a:p>
            <a:pPr lvl="1"/>
            <a:r>
              <a:rPr lang="en-US" dirty="0" smtClean="0"/>
              <a:t>Higher </a:t>
            </a:r>
            <a:r>
              <a:rPr lang="en-US" dirty="0"/>
              <a:t>bandwidth is </a:t>
            </a:r>
            <a:r>
              <a:rPr lang="en-US" dirty="0" smtClean="0"/>
              <a:t>useful</a:t>
            </a:r>
          </a:p>
          <a:p>
            <a:r>
              <a:rPr lang="en-US" dirty="0"/>
              <a:t>Spatial Locality - data that is physically nearby (e.g. next element </a:t>
            </a:r>
            <a:r>
              <a:rPr lang="en-US" dirty="0" smtClean="0"/>
              <a:t>in </a:t>
            </a:r>
            <a:r>
              <a:rPr lang="tr-TR" dirty="0" smtClean="0"/>
              <a:t>a </a:t>
            </a:r>
            <a:r>
              <a:rPr lang="tr-TR" dirty="0"/>
              <a:t>1-D </a:t>
            </a:r>
            <a:r>
              <a:rPr lang="tr-TR" dirty="0" err="1"/>
              <a:t>array</a:t>
            </a:r>
            <a:r>
              <a:rPr lang="tr-TR" dirty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4366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Bandwidth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Example with striding memory - Matrix addition</a:t>
            </a:r>
          </a:p>
          <a:p>
            <a:endParaRPr lang="en-US" dirty="0"/>
          </a:p>
          <a:p>
            <a:pPr marL="0" indent="0">
              <a:buNone/>
            </a:pPr>
            <a:r>
              <a:rPr lang="da-DK" dirty="0" smtClean="0">
                <a:latin typeface="Courier"/>
                <a:cs typeface="Courier"/>
              </a:rPr>
              <a:t>for</a:t>
            </a:r>
            <a:r>
              <a:rPr lang="da-DK" dirty="0">
                <a:latin typeface="Courier"/>
                <a:cs typeface="Courier"/>
              </a:rPr>
              <a:t>(</a:t>
            </a:r>
            <a:r>
              <a:rPr lang="da-DK" dirty="0" err="1">
                <a:latin typeface="Courier"/>
                <a:cs typeface="Courier"/>
              </a:rPr>
              <a:t>int</a:t>
            </a:r>
            <a:r>
              <a:rPr lang="da-DK" dirty="0">
                <a:latin typeface="Courier"/>
                <a:cs typeface="Courier"/>
              </a:rPr>
              <a:t> i = 0; i &lt; n; i++)</a:t>
            </a:r>
          </a:p>
          <a:p>
            <a:pPr marL="0" indent="0">
              <a:buNone/>
            </a:pPr>
            <a:r>
              <a:rPr lang="fr-FR" dirty="0">
                <a:latin typeface="Courier"/>
                <a:cs typeface="Courier"/>
              </a:rPr>
              <a:t> </a:t>
            </a:r>
            <a:r>
              <a:rPr lang="fr-FR" dirty="0" smtClean="0">
                <a:latin typeface="Courier"/>
                <a:cs typeface="Courier"/>
              </a:rPr>
              <a:t>  </a:t>
            </a:r>
            <a:r>
              <a:rPr lang="fr-FR" dirty="0">
                <a:latin typeface="Courier"/>
                <a:cs typeface="Courier"/>
              </a:rPr>
              <a:t>for(</a:t>
            </a:r>
            <a:r>
              <a:rPr lang="fr-FR" dirty="0" err="1">
                <a:latin typeface="Courier"/>
                <a:cs typeface="Courier"/>
              </a:rPr>
              <a:t>int</a:t>
            </a:r>
            <a:r>
              <a:rPr lang="fr-FR" dirty="0">
                <a:latin typeface="Courier"/>
                <a:cs typeface="Courier"/>
              </a:rPr>
              <a:t> j = 0; j &lt; n; j++)</a:t>
            </a:r>
          </a:p>
          <a:p>
            <a:pPr marL="0" indent="0">
              <a:buNone/>
            </a:pPr>
            <a:r>
              <a:rPr lang="fr-FR" dirty="0">
                <a:latin typeface="Courier"/>
                <a:cs typeface="Courier"/>
              </a:rPr>
              <a:t>   </a:t>
            </a:r>
            <a:r>
              <a:rPr lang="fr-FR" dirty="0" smtClean="0">
                <a:latin typeface="Courier"/>
                <a:cs typeface="Courier"/>
              </a:rPr>
              <a:t>   </a:t>
            </a:r>
            <a:r>
              <a:rPr lang="fr-FR" dirty="0">
                <a:latin typeface="Courier"/>
                <a:cs typeface="Courier"/>
              </a:rPr>
              <a:t>c[i][j] = a[i][j] + b[i][j]</a:t>
            </a:r>
          </a:p>
          <a:p>
            <a:endParaRPr lang="fr-FR" dirty="0"/>
          </a:p>
          <a:p>
            <a:r>
              <a:rPr lang="fr-FR" dirty="0" smtClean="0"/>
              <a:t>vs</a:t>
            </a:r>
            <a:endParaRPr lang="fr-FR" dirty="0"/>
          </a:p>
          <a:p>
            <a:endParaRPr lang="fr-FR" dirty="0"/>
          </a:p>
          <a:p>
            <a:pPr marL="0" indent="0">
              <a:buNone/>
            </a:pPr>
            <a:r>
              <a:rPr lang="fr-FR" dirty="0" smtClean="0">
                <a:latin typeface="Courier"/>
                <a:cs typeface="Courier"/>
              </a:rPr>
              <a:t>for</a:t>
            </a:r>
            <a:r>
              <a:rPr lang="fr-FR" dirty="0">
                <a:latin typeface="Courier"/>
                <a:cs typeface="Courier"/>
              </a:rPr>
              <a:t>(</a:t>
            </a:r>
            <a:r>
              <a:rPr lang="fr-FR" dirty="0" err="1">
                <a:latin typeface="Courier"/>
                <a:cs typeface="Courier"/>
              </a:rPr>
              <a:t>int</a:t>
            </a:r>
            <a:r>
              <a:rPr lang="fr-FR" dirty="0">
                <a:latin typeface="Courier"/>
                <a:cs typeface="Courier"/>
              </a:rPr>
              <a:t> j = 0; j &lt; n; j++</a:t>
            </a:r>
            <a:r>
              <a:rPr lang="fr-FR" dirty="0" smtClean="0">
                <a:latin typeface="Courier"/>
                <a:cs typeface="Courier"/>
              </a:rPr>
              <a:t>)</a:t>
            </a:r>
          </a:p>
          <a:p>
            <a:pPr marL="0" indent="0">
              <a:buNone/>
            </a:pPr>
            <a:r>
              <a:rPr lang="da-DK" dirty="0" smtClean="0">
                <a:latin typeface="Courier"/>
                <a:cs typeface="Courier"/>
              </a:rPr>
              <a:t>   for</a:t>
            </a:r>
            <a:r>
              <a:rPr lang="da-DK" dirty="0">
                <a:latin typeface="Courier"/>
                <a:cs typeface="Courier"/>
              </a:rPr>
              <a:t>(</a:t>
            </a:r>
            <a:r>
              <a:rPr lang="da-DK" dirty="0" err="1">
                <a:latin typeface="Courier"/>
                <a:cs typeface="Courier"/>
              </a:rPr>
              <a:t>int</a:t>
            </a:r>
            <a:r>
              <a:rPr lang="da-DK" dirty="0">
                <a:latin typeface="Courier"/>
                <a:cs typeface="Courier"/>
              </a:rPr>
              <a:t> i = 0; i &lt; n; i++)</a:t>
            </a:r>
          </a:p>
          <a:p>
            <a:pPr marL="0" indent="0">
              <a:buNone/>
            </a:pPr>
            <a:r>
              <a:rPr lang="da-DK" dirty="0" smtClean="0">
                <a:latin typeface="Courier"/>
                <a:cs typeface="Courier"/>
              </a:rPr>
              <a:t>      c</a:t>
            </a:r>
            <a:r>
              <a:rPr lang="da-DK" dirty="0">
                <a:latin typeface="Courier"/>
                <a:cs typeface="Courier"/>
              </a:rPr>
              <a:t>[i][j] = a[i][j] + b[i][j]</a:t>
            </a:r>
          </a:p>
          <a:p>
            <a:pPr marL="0" indent="0">
              <a:buNone/>
            </a:pPr>
            <a:r>
              <a:rPr lang="da-DK" dirty="0">
                <a:latin typeface="Courier"/>
                <a:cs typeface="Courier"/>
              </a:rPr>
              <a:t>   </a:t>
            </a:r>
          </a:p>
          <a:p>
            <a:r>
              <a:rPr lang="da-DK" dirty="0" err="1" smtClean="0"/>
              <a:t>Tiling</a:t>
            </a:r>
            <a:r>
              <a:rPr lang="da-DK" dirty="0" smtClean="0"/>
              <a:t> </a:t>
            </a:r>
            <a:r>
              <a:rPr lang="da-DK" dirty="0"/>
              <a:t>- </a:t>
            </a:r>
            <a:r>
              <a:rPr lang="da-DK" dirty="0" err="1"/>
              <a:t>if</a:t>
            </a:r>
            <a:r>
              <a:rPr lang="da-DK" dirty="0"/>
              <a:t> the </a:t>
            </a:r>
            <a:r>
              <a:rPr lang="da-DK" dirty="0" err="1"/>
              <a:t>sections</a:t>
            </a:r>
            <a:r>
              <a:rPr lang="da-DK" dirty="0"/>
              <a:t> of the matrix over </a:t>
            </a:r>
            <a:r>
              <a:rPr lang="da-DK" dirty="0" err="1"/>
              <a:t>which</a:t>
            </a:r>
            <a:r>
              <a:rPr lang="da-DK" dirty="0"/>
              <a:t> </a:t>
            </a:r>
            <a:r>
              <a:rPr lang="da-DK" dirty="0" err="1"/>
              <a:t>we</a:t>
            </a:r>
            <a:r>
              <a:rPr lang="da-DK" dirty="0"/>
              <a:t> </a:t>
            </a:r>
            <a:r>
              <a:rPr lang="da-DK" dirty="0" err="1"/>
              <a:t>are</a:t>
            </a:r>
            <a:r>
              <a:rPr lang="da-DK" dirty="0"/>
              <a:t> </a:t>
            </a:r>
            <a:r>
              <a:rPr lang="da-DK" dirty="0" err="1" smtClean="0"/>
              <a:t>iterating</a:t>
            </a:r>
            <a:r>
              <a:rPr lang="da-DK" dirty="0" smtClean="0"/>
              <a:t> </a:t>
            </a:r>
            <a:r>
              <a:rPr lang="da-DK" dirty="0" err="1" smtClean="0"/>
              <a:t>are</a:t>
            </a:r>
            <a:r>
              <a:rPr lang="da-DK" dirty="0" smtClean="0"/>
              <a:t> </a:t>
            </a:r>
            <a:r>
              <a:rPr lang="da-DK" dirty="0" err="1"/>
              <a:t>too</a:t>
            </a:r>
            <a:r>
              <a:rPr lang="da-DK" dirty="0"/>
              <a:t> large, it </a:t>
            </a:r>
            <a:r>
              <a:rPr lang="da-DK" dirty="0" err="1"/>
              <a:t>may</a:t>
            </a:r>
            <a:r>
              <a:rPr lang="da-DK" dirty="0"/>
              <a:t> </a:t>
            </a:r>
            <a:r>
              <a:rPr lang="da-DK" dirty="0" err="1"/>
              <a:t>be</a:t>
            </a:r>
            <a:r>
              <a:rPr lang="da-DK" dirty="0"/>
              <a:t> </a:t>
            </a:r>
            <a:r>
              <a:rPr lang="da-DK" dirty="0" err="1"/>
              <a:t>useful</a:t>
            </a:r>
            <a:r>
              <a:rPr lang="da-DK" dirty="0"/>
              <a:t> to break the matrix </a:t>
            </a:r>
            <a:r>
              <a:rPr lang="da-DK" dirty="0" err="1"/>
              <a:t>into</a:t>
            </a:r>
            <a:r>
              <a:rPr lang="da-DK" dirty="0"/>
              <a:t> </a:t>
            </a:r>
            <a:r>
              <a:rPr lang="da-DK" dirty="0" err="1"/>
              <a:t>blocks</a:t>
            </a:r>
            <a:r>
              <a:rPr lang="da-DK" dirty="0"/>
              <a:t> and </a:t>
            </a:r>
            <a:r>
              <a:rPr lang="da-DK" dirty="0" err="1" smtClean="0"/>
              <a:t>then</a:t>
            </a:r>
            <a:r>
              <a:rPr lang="da-DK" dirty="0" smtClean="0"/>
              <a:t> </a:t>
            </a:r>
            <a:r>
              <a:rPr lang="da-DK" dirty="0"/>
              <a:t>perform the </a:t>
            </a:r>
            <a:r>
              <a:rPr lang="da-DK" dirty="0" err="1"/>
              <a:t>computations</a:t>
            </a:r>
            <a:r>
              <a:rPr lang="da-DK" dirty="0"/>
              <a:t>.  This </a:t>
            </a:r>
            <a:r>
              <a:rPr lang="da-DK" dirty="0" err="1"/>
              <a:t>process</a:t>
            </a:r>
            <a:r>
              <a:rPr lang="da-DK" dirty="0"/>
              <a:t> is </a:t>
            </a:r>
            <a:r>
              <a:rPr lang="da-DK" dirty="0" err="1"/>
              <a:t>called</a:t>
            </a:r>
            <a:r>
              <a:rPr lang="da-DK" dirty="0"/>
              <a:t> </a:t>
            </a:r>
            <a:r>
              <a:rPr lang="da-DK" dirty="0" err="1"/>
              <a:t>tiling</a:t>
            </a:r>
            <a:r>
              <a:rPr lang="da-DK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1202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Methods to </a:t>
            </a:r>
            <a:r>
              <a:rPr lang="en-US" dirty="0" smtClean="0"/>
              <a:t>Deal With Memory Latency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Prefetching </a:t>
            </a:r>
            <a:r>
              <a:rPr lang="en-US" dirty="0"/>
              <a:t>- load data into cache using heuristics based upon spatial </a:t>
            </a:r>
            <a:r>
              <a:rPr lang="en-US" dirty="0" smtClean="0"/>
              <a:t>and temporal </a:t>
            </a:r>
            <a:r>
              <a:rPr lang="en-US" dirty="0"/>
              <a:t>locality in the hopes that it will improve the cache miss </a:t>
            </a:r>
            <a:r>
              <a:rPr lang="en-US" dirty="0" smtClean="0"/>
              <a:t>ratio</a:t>
            </a:r>
            <a:endParaRPr lang="en-US" dirty="0"/>
          </a:p>
          <a:p>
            <a:r>
              <a:rPr lang="en-US" dirty="0" smtClean="0"/>
              <a:t>Multithreading </a:t>
            </a:r>
            <a:r>
              <a:rPr lang="en-US" dirty="0"/>
              <a:t>- run multiple threads at the same time, while waiting </a:t>
            </a:r>
            <a:r>
              <a:rPr lang="en-US" dirty="0" smtClean="0"/>
              <a:t>for data </a:t>
            </a:r>
            <a:r>
              <a:rPr lang="en-US" dirty="0"/>
              <a:t>to load, we can perform processing (possibly by </a:t>
            </a:r>
            <a:r>
              <a:rPr lang="en-US" dirty="0" err="1"/>
              <a:t>oversubsrcibing</a:t>
            </a:r>
            <a:r>
              <a:rPr lang="en-US" dirty="0"/>
              <a:t>)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Example </a:t>
            </a:r>
            <a:r>
              <a:rPr lang="en-US" dirty="0"/>
              <a:t>- n by n matrix </a:t>
            </a:r>
            <a:r>
              <a:rPr lang="en-US" dirty="0" err="1"/>
              <a:t>mulitplication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da-DK" dirty="0" smtClean="0">
                <a:latin typeface="Courier"/>
                <a:cs typeface="Courier"/>
              </a:rPr>
              <a:t>for</a:t>
            </a:r>
            <a:r>
              <a:rPr lang="da-DK" dirty="0">
                <a:latin typeface="Courier"/>
                <a:cs typeface="Courier"/>
              </a:rPr>
              <a:t>(</a:t>
            </a:r>
            <a:r>
              <a:rPr lang="da-DK" dirty="0" err="1">
                <a:latin typeface="Courier"/>
                <a:cs typeface="Courier"/>
              </a:rPr>
              <a:t>int</a:t>
            </a:r>
            <a:r>
              <a:rPr lang="da-DK" dirty="0">
                <a:latin typeface="Courier"/>
                <a:cs typeface="Courier"/>
              </a:rPr>
              <a:t> i = 0; i &lt; n; i++)</a:t>
            </a:r>
          </a:p>
          <a:p>
            <a:pPr marL="0" indent="0">
              <a:buNone/>
            </a:pPr>
            <a:r>
              <a:rPr lang="fr-FR" dirty="0" smtClean="0">
                <a:latin typeface="Courier"/>
                <a:cs typeface="Courier"/>
              </a:rPr>
              <a:t>  for</a:t>
            </a:r>
            <a:r>
              <a:rPr lang="fr-FR" dirty="0">
                <a:latin typeface="Courier"/>
                <a:cs typeface="Courier"/>
              </a:rPr>
              <a:t>(</a:t>
            </a:r>
            <a:r>
              <a:rPr lang="fr-FR" dirty="0" err="1">
                <a:latin typeface="Courier"/>
                <a:cs typeface="Courier"/>
              </a:rPr>
              <a:t>int</a:t>
            </a:r>
            <a:r>
              <a:rPr lang="fr-FR" dirty="0">
                <a:latin typeface="Courier"/>
                <a:cs typeface="Courier"/>
              </a:rPr>
              <a:t> j = 0; j &lt; n; j++)</a:t>
            </a:r>
          </a:p>
          <a:p>
            <a:pPr marL="0" indent="0">
              <a:buNone/>
            </a:pPr>
            <a:r>
              <a:rPr lang="sk-SK" dirty="0" smtClean="0">
                <a:latin typeface="Courier"/>
                <a:cs typeface="Courier"/>
              </a:rPr>
              <a:t>    for</a:t>
            </a:r>
            <a:r>
              <a:rPr lang="sk-SK" dirty="0">
                <a:latin typeface="Courier"/>
                <a:cs typeface="Courier"/>
              </a:rPr>
              <a:t>(int k = 0; k &lt; n; k++)</a:t>
            </a:r>
          </a:p>
          <a:p>
            <a:pPr marL="0" indent="0">
              <a:buNone/>
            </a:pPr>
            <a:r>
              <a:rPr lang="sk-SK" dirty="0">
                <a:latin typeface="Courier"/>
                <a:cs typeface="Courier"/>
              </a:rPr>
              <a:t>    </a:t>
            </a:r>
            <a:r>
              <a:rPr lang="sk-SK" dirty="0" smtClean="0">
                <a:latin typeface="Courier"/>
                <a:cs typeface="Courier"/>
              </a:rPr>
              <a:t>  </a:t>
            </a:r>
            <a:r>
              <a:rPr lang="sk-SK" dirty="0">
                <a:latin typeface="Courier"/>
                <a:cs typeface="Courier"/>
              </a:rPr>
              <a:t>c[i][j] += a[i][k]*b[k][j];</a:t>
            </a:r>
          </a:p>
          <a:p>
            <a:pPr marL="0" indent="0">
              <a:buNone/>
            </a:pPr>
            <a:r>
              <a:rPr lang="sk-SK" dirty="0" smtClean="0">
                <a:latin typeface="Courier"/>
                <a:cs typeface="Courier"/>
              </a:rPr>
              <a:t>//vs</a:t>
            </a:r>
            <a:endParaRPr lang="sk-SK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da-DK" dirty="0" smtClean="0">
                <a:latin typeface="Courier"/>
                <a:cs typeface="Courier"/>
              </a:rPr>
              <a:t>for</a:t>
            </a:r>
            <a:r>
              <a:rPr lang="da-DK" dirty="0">
                <a:latin typeface="Courier"/>
                <a:cs typeface="Courier"/>
              </a:rPr>
              <a:t>(</a:t>
            </a:r>
            <a:r>
              <a:rPr lang="da-DK" dirty="0" err="1">
                <a:latin typeface="Courier"/>
                <a:cs typeface="Courier"/>
              </a:rPr>
              <a:t>int</a:t>
            </a:r>
            <a:r>
              <a:rPr lang="da-DK" dirty="0">
                <a:latin typeface="Courier"/>
                <a:cs typeface="Courier"/>
              </a:rPr>
              <a:t> i = 0; i &lt; n; i++)</a:t>
            </a:r>
          </a:p>
          <a:p>
            <a:pPr marL="0" indent="0">
              <a:buNone/>
            </a:pPr>
            <a:r>
              <a:rPr lang="fr-FR" dirty="0" smtClean="0">
                <a:latin typeface="Courier"/>
                <a:cs typeface="Courier"/>
              </a:rPr>
              <a:t>  </a:t>
            </a:r>
            <a:r>
              <a:rPr lang="fr-FR" dirty="0">
                <a:latin typeface="Courier"/>
                <a:cs typeface="Courier"/>
              </a:rPr>
              <a:t>for(</a:t>
            </a:r>
            <a:r>
              <a:rPr lang="fr-FR" dirty="0" err="1">
                <a:latin typeface="Courier"/>
                <a:cs typeface="Courier"/>
              </a:rPr>
              <a:t>int</a:t>
            </a:r>
            <a:r>
              <a:rPr lang="fr-FR" dirty="0">
                <a:latin typeface="Courier"/>
                <a:cs typeface="Courier"/>
              </a:rPr>
              <a:t> j = 0; j &lt; n; j++)</a:t>
            </a:r>
          </a:p>
          <a:p>
            <a:pPr marL="0" indent="0">
              <a:buNone/>
            </a:pPr>
            <a:r>
              <a:rPr lang="fr-FR" dirty="0" smtClean="0">
                <a:latin typeface="Courier"/>
                <a:cs typeface="Courier"/>
              </a:rPr>
              <a:t>    </a:t>
            </a:r>
            <a:r>
              <a:rPr lang="fr-FR" dirty="0" err="1">
                <a:latin typeface="Courier"/>
                <a:cs typeface="Courier"/>
              </a:rPr>
              <a:t>create_thread</a:t>
            </a:r>
            <a:r>
              <a:rPr lang="fr-FR" dirty="0">
                <a:latin typeface="Courier"/>
                <a:cs typeface="Courier"/>
              </a:rPr>
              <a:t>(</a:t>
            </a:r>
            <a:r>
              <a:rPr lang="fr-FR" dirty="0" err="1">
                <a:latin typeface="Courier"/>
                <a:cs typeface="Courier"/>
              </a:rPr>
              <a:t>performDotProduct</a:t>
            </a:r>
            <a:r>
              <a:rPr lang="fr-FR" dirty="0">
                <a:latin typeface="Courier"/>
                <a:cs typeface="Courier"/>
              </a:rPr>
              <a:t>(a, b, i, j</a:t>
            </a:r>
            <a:r>
              <a:rPr lang="fr-FR" dirty="0" smtClean="0">
                <a:latin typeface="Courier"/>
                <a:cs typeface="Courier"/>
              </a:rPr>
              <a:t>,</a:t>
            </a:r>
          </a:p>
          <a:p>
            <a:pPr marL="0" indent="0">
              <a:buNone/>
            </a:pPr>
            <a:r>
              <a:rPr lang="fr-FR" dirty="0">
                <a:latin typeface="Courier"/>
                <a:cs typeface="Courier"/>
              </a:rPr>
              <a:t> </a:t>
            </a:r>
            <a:r>
              <a:rPr lang="fr-FR" dirty="0" smtClean="0">
                <a:latin typeface="Courier"/>
                <a:cs typeface="Courier"/>
              </a:rPr>
              <a:t>                                   &amp;</a:t>
            </a:r>
            <a:r>
              <a:rPr lang="fr-FR" dirty="0">
                <a:latin typeface="Courier"/>
                <a:cs typeface="Courier"/>
              </a:rPr>
              <a:t>c[i][j]));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5148983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Communications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Shared Address Space Model - Common data area accessible to all </a:t>
            </a:r>
            <a:r>
              <a:rPr lang="en-US" dirty="0" smtClean="0"/>
              <a:t>processors</a:t>
            </a:r>
          </a:p>
          <a:p>
            <a:pPr lvl="1"/>
            <a:r>
              <a:rPr lang="en-US" dirty="0">
                <a:hlinkClick r:id="rId2"/>
              </a:rPr>
              <a:t>https://computing.llnl.gov/tutorials/parallel_comp/#</a:t>
            </a:r>
            <a:r>
              <a:rPr lang="en-US" dirty="0" smtClean="0">
                <a:hlinkClick r:id="rId2"/>
              </a:rPr>
              <a:t>Whatis</a:t>
            </a:r>
            <a:endParaRPr lang="en-US" dirty="0" smtClean="0"/>
          </a:p>
          <a:p>
            <a:r>
              <a:rPr lang="en-US" dirty="0"/>
              <a:t>Multiprocessors (chips with multiple CPU cores) are such a </a:t>
            </a:r>
            <a:r>
              <a:rPr lang="en-US" dirty="0" smtClean="0"/>
              <a:t>platform</a:t>
            </a:r>
            <a:endParaRPr lang="en-US" dirty="0"/>
          </a:p>
          <a:p>
            <a:r>
              <a:rPr lang="en-US" dirty="0" smtClean="0"/>
              <a:t>Multithreaded </a:t>
            </a:r>
            <a:r>
              <a:rPr lang="en-US" dirty="0"/>
              <a:t>programming uses this model and is often simpler </a:t>
            </a:r>
            <a:r>
              <a:rPr lang="en-US" dirty="0" smtClean="0"/>
              <a:t>than </a:t>
            </a:r>
            <a:r>
              <a:rPr lang="en-US" dirty="0" err="1" smtClean="0"/>
              <a:t>multiprocess</a:t>
            </a:r>
            <a:r>
              <a:rPr lang="en-US" dirty="0" smtClean="0"/>
              <a:t> programming</a:t>
            </a:r>
            <a:endParaRPr lang="en-US" dirty="0"/>
          </a:p>
          <a:p>
            <a:r>
              <a:rPr lang="en-US" dirty="0" smtClean="0"/>
              <a:t>Uniform </a:t>
            </a:r>
            <a:r>
              <a:rPr lang="en-US" dirty="0"/>
              <a:t>Memory Access - time to access any memory location is </a:t>
            </a:r>
            <a:r>
              <a:rPr lang="en-US" dirty="0" smtClean="0"/>
              <a:t>equal for </a:t>
            </a:r>
            <a:r>
              <a:rPr lang="en-US" dirty="0"/>
              <a:t>all CPU </a:t>
            </a:r>
            <a:r>
              <a:rPr lang="en-US" dirty="0" smtClean="0"/>
              <a:t>cores</a:t>
            </a:r>
            <a:endParaRPr lang="en-US" dirty="0"/>
          </a:p>
          <a:p>
            <a:r>
              <a:rPr lang="en-US" dirty="0" smtClean="0"/>
              <a:t>Example </a:t>
            </a:r>
            <a:r>
              <a:rPr lang="en-US" dirty="0"/>
              <a:t>- </a:t>
            </a:r>
            <a:r>
              <a:rPr lang="en-US" dirty="0" smtClean="0"/>
              <a:t>many </a:t>
            </a:r>
            <a:r>
              <a:rPr lang="en-US" dirty="0"/>
              <a:t>single socket processors/motherboards - (e.g. Intel i7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 smtClean="0"/>
              <a:t>Non</a:t>
            </a:r>
            <a:r>
              <a:rPr lang="en-US" dirty="0"/>
              <a:t>-uniform Memory Access - time to access memory locations varies </a:t>
            </a:r>
            <a:r>
              <a:rPr lang="en-US" dirty="0" smtClean="0"/>
              <a:t>based upon </a:t>
            </a:r>
            <a:r>
              <a:rPr lang="en-US" dirty="0"/>
              <a:t>which core is </a:t>
            </a:r>
            <a:r>
              <a:rPr lang="en-US" dirty="0" smtClean="0"/>
              <a:t>used</a:t>
            </a:r>
            <a:endParaRPr lang="en-US" dirty="0"/>
          </a:p>
          <a:p>
            <a:r>
              <a:rPr lang="en-US" dirty="0" smtClean="0"/>
              <a:t>Example </a:t>
            </a:r>
            <a:r>
              <a:rPr lang="en-US" dirty="0"/>
              <a:t>- </a:t>
            </a:r>
            <a:r>
              <a:rPr lang="en-US" dirty="0" smtClean="0"/>
              <a:t>modern </a:t>
            </a:r>
            <a:r>
              <a:rPr lang="en-US" dirty="0"/>
              <a:t>dual/quad socket systems (e.g. Workstations/servers/HPC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 smtClean="0"/>
              <a:t>Algorithms </a:t>
            </a:r>
            <a:r>
              <a:rPr lang="en-US" dirty="0"/>
              <a:t>must build in locality and processor affinity to </a:t>
            </a:r>
            <a:r>
              <a:rPr lang="en-US" dirty="0" smtClean="0"/>
              <a:t>achieve maximum </a:t>
            </a:r>
            <a:r>
              <a:rPr lang="en-US" dirty="0"/>
              <a:t>performance on such </a:t>
            </a:r>
            <a:r>
              <a:rPr lang="en-US" dirty="0" smtClean="0"/>
              <a:t>systems</a:t>
            </a:r>
            <a:endParaRPr lang="en-US" dirty="0"/>
          </a:p>
          <a:p>
            <a:r>
              <a:rPr lang="en-US" dirty="0" smtClean="0"/>
              <a:t>For </a:t>
            </a:r>
            <a:r>
              <a:rPr lang="en-US" dirty="0"/>
              <a:t>ease of programming a global address </a:t>
            </a:r>
            <a:r>
              <a:rPr lang="en-US" dirty="0" smtClean="0"/>
              <a:t>space (sometimes virtualized) </a:t>
            </a:r>
            <a:r>
              <a:rPr lang="en-US" dirty="0"/>
              <a:t>is often used</a:t>
            </a:r>
          </a:p>
        </p:txBody>
      </p:sp>
    </p:spTree>
    <p:extLst>
      <p:ext uri="{BB962C8B-B14F-4D97-AF65-F5344CB8AC3E}">
        <p14:creationId xmlns:p14="http://schemas.microsoft.com/office/powerpoint/2010/main" val="8612095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Coherence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Cache Coherence - ensure concurrent/parallel operations on the same </a:t>
            </a:r>
            <a:r>
              <a:rPr lang="en-US" dirty="0" smtClean="0"/>
              <a:t>memory location </a:t>
            </a:r>
            <a:r>
              <a:rPr lang="en-US" dirty="0"/>
              <a:t>have well defined semantics across multiple </a:t>
            </a:r>
            <a:r>
              <a:rPr lang="en-US" dirty="0" smtClean="0"/>
              <a:t>processors</a:t>
            </a:r>
            <a:endParaRPr lang="en-US" dirty="0"/>
          </a:p>
          <a:p>
            <a:pPr lvl="1"/>
            <a:r>
              <a:rPr lang="en-US" dirty="0" smtClean="0"/>
              <a:t>Accomplished </a:t>
            </a:r>
            <a:r>
              <a:rPr lang="en-US" dirty="0"/>
              <a:t>using get and put at a native </a:t>
            </a:r>
            <a:r>
              <a:rPr lang="en-US" dirty="0" smtClean="0"/>
              <a:t>level</a:t>
            </a:r>
            <a:endParaRPr lang="en-US" dirty="0"/>
          </a:p>
          <a:p>
            <a:pPr lvl="1"/>
            <a:r>
              <a:rPr lang="en-US" dirty="0" smtClean="0"/>
              <a:t>May </a:t>
            </a:r>
            <a:r>
              <a:rPr lang="en-US" dirty="0"/>
              <a:t>cause inconsistency across processor caches if programs are </a:t>
            </a:r>
            <a:r>
              <a:rPr lang="en-US" dirty="0" smtClean="0"/>
              <a:t>not implemented </a:t>
            </a:r>
            <a:r>
              <a:rPr lang="en-US" dirty="0"/>
              <a:t>properly (i.e. if locks are not used during writes </a:t>
            </a:r>
            <a:r>
              <a:rPr lang="en-US" dirty="0" smtClean="0"/>
              <a:t>to shared </a:t>
            </a:r>
            <a:r>
              <a:rPr lang="en-US" dirty="0"/>
              <a:t>variables).</a:t>
            </a:r>
          </a:p>
        </p:txBody>
      </p:sp>
    </p:spTree>
    <p:extLst>
      <p:ext uri="{BB962C8B-B14F-4D97-AF65-F5344CB8AC3E}">
        <p14:creationId xmlns:p14="http://schemas.microsoft.com/office/powerpoint/2010/main" val="31224630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Synchronization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Semaphores</a:t>
            </a:r>
          </a:p>
          <a:p>
            <a:r>
              <a:rPr lang="en-US" dirty="0" smtClean="0"/>
              <a:t>Atomic operations</a:t>
            </a:r>
          </a:p>
          <a:p>
            <a:r>
              <a:rPr lang="en-US" dirty="0" smtClean="0"/>
              <a:t>Mutual exclusion (</a:t>
            </a:r>
            <a:r>
              <a:rPr lang="en-US" dirty="0" err="1" smtClean="0"/>
              <a:t>mutex</a:t>
            </a:r>
            <a:r>
              <a:rPr lang="en-US" dirty="0" smtClean="0"/>
              <a:t>) locks</a:t>
            </a:r>
          </a:p>
          <a:p>
            <a:r>
              <a:rPr lang="en-US" dirty="0" smtClean="0"/>
              <a:t>Spin Locks</a:t>
            </a:r>
          </a:p>
          <a:p>
            <a:r>
              <a:rPr lang="en-US" dirty="0" smtClean="0"/>
              <a:t>TSL Locks</a:t>
            </a:r>
          </a:p>
          <a:p>
            <a:r>
              <a:rPr lang="en-US" dirty="0" smtClean="0"/>
              <a:t>Condition variables and Monitors</a:t>
            </a:r>
          </a:p>
        </p:txBody>
      </p:sp>
    </p:spTree>
    <p:extLst>
      <p:ext uri="{BB962C8B-B14F-4D97-AF65-F5344CB8AC3E}">
        <p14:creationId xmlns:p14="http://schemas.microsoft.com/office/powerpoint/2010/main" val="31648011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Critical Sections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Before investigating tools, we need to define critical sections</a:t>
            </a:r>
          </a:p>
          <a:p>
            <a:r>
              <a:rPr lang="en-US" dirty="0" smtClean="0"/>
              <a:t>A critical section is an area of code where shared resource(s) is/are used</a:t>
            </a:r>
          </a:p>
          <a:p>
            <a:r>
              <a:rPr lang="en-US" dirty="0" smtClean="0"/>
              <a:t>We would like to enforce mutual exclusion on critical sections to prevent problematic situations like two processes trying to modify the same variable at the same time</a:t>
            </a:r>
          </a:p>
          <a:p>
            <a:r>
              <a:rPr lang="en-US" dirty="0" smtClean="0"/>
              <a:t>Mutual exclusion is when only one process/thread is allowed to access a shared resource while all others must wait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9025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 Life Critical Section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      |   | Road B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      |  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      |  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Road A    |  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--------+   +--------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----------&gt; X            &lt;------ Critical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                             Section at X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--------+ ^ +--------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      | |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      | |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      | |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          | | |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8393544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Avoiding Race 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problem on the previous slide is called a race condition.</a:t>
            </a:r>
          </a:p>
          <a:p>
            <a:r>
              <a:rPr lang="en-US" dirty="0" smtClean="0"/>
              <a:t>To avoid race conditions, we need synchronization.</a:t>
            </a:r>
          </a:p>
          <a:p>
            <a:r>
              <a:rPr lang="en-US" dirty="0" smtClean="0"/>
              <a:t>Many ways to provide synchronization:</a:t>
            </a:r>
          </a:p>
          <a:p>
            <a:pPr lvl="1"/>
            <a:r>
              <a:rPr lang="en-US" dirty="0" smtClean="0"/>
              <a:t>Semaphore</a:t>
            </a:r>
          </a:p>
          <a:p>
            <a:pPr lvl="1"/>
            <a:r>
              <a:rPr lang="en-US" dirty="0" err="1" smtClean="0"/>
              <a:t>Mutex</a:t>
            </a:r>
            <a:r>
              <a:rPr lang="en-US" dirty="0" smtClean="0"/>
              <a:t> lock</a:t>
            </a:r>
          </a:p>
          <a:p>
            <a:pPr lvl="1"/>
            <a:r>
              <a:rPr lang="en-US" dirty="0" smtClean="0"/>
              <a:t>Atomic Operations</a:t>
            </a:r>
          </a:p>
          <a:p>
            <a:pPr lvl="1"/>
            <a:r>
              <a:rPr lang="en-US" dirty="0" smtClean="0"/>
              <a:t>Monitors</a:t>
            </a:r>
          </a:p>
          <a:p>
            <a:pPr lvl="1"/>
            <a:r>
              <a:rPr lang="en-US" dirty="0" smtClean="0"/>
              <a:t>Spin Lock</a:t>
            </a:r>
          </a:p>
          <a:p>
            <a:pPr lvl="1"/>
            <a:r>
              <a:rPr lang="en-US" dirty="0" smtClean="0"/>
              <a:t>Many more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001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Serial view of a </a:t>
            </a:r>
            <a:r>
              <a:rPr lang="en-US" dirty="0" smtClean="0"/>
              <a:t>computer</a:t>
            </a:r>
            <a:endParaRPr lang="en-US" dirty="0"/>
          </a:p>
          <a:p>
            <a:pPr lvl="1"/>
            <a:r>
              <a:rPr lang="en-US" dirty="0" smtClean="0"/>
              <a:t>Processor&lt;---&gt;</a:t>
            </a:r>
            <a:r>
              <a:rPr lang="en-US" dirty="0" err="1" smtClean="0"/>
              <a:t>Datapath</a:t>
            </a:r>
            <a:r>
              <a:rPr lang="en-US" dirty="0" smtClean="0"/>
              <a:t>&lt;----&gt;Memory</a:t>
            </a:r>
            <a:endParaRPr lang="en-US" dirty="0"/>
          </a:p>
          <a:p>
            <a:pPr lvl="1"/>
            <a:r>
              <a:rPr lang="en-US" dirty="0" smtClean="0"/>
              <a:t>Includes bottlenecks</a:t>
            </a:r>
            <a:endParaRPr lang="en-US" dirty="0"/>
          </a:p>
          <a:p>
            <a:r>
              <a:rPr lang="en-US" dirty="0" smtClean="0"/>
              <a:t>Multiplicity</a:t>
            </a:r>
            <a:endParaRPr lang="en-US" dirty="0"/>
          </a:p>
          <a:p>
            <a:pPr lvl="1"/>
            <a:r>
              <a:rPr lang="en-US" dirty="0" smtClean="0"/>
              <a:t>Addressed </a:t>
            </a:r>
            <a:r>
              <a:rPr lang="en-US" dirty="0"/>
              <a:t>by adding more processors, more </a:t>
            </a:r>
            <a:r>
              <a:rPr lang="en-US" dirty="0" err="1"/>
              <a:t>datapaths</a:t>
            </a:r>
            <a:r>
              <a:rPr lang="en-US" dirty="0"/>
              <a:t>, and more </a:t>
            </a:r>
            <a:r>
              <a:rPr lang="en-US" dirty="0" smtClean="0"/>
              <a:t>memory</a:t>
            </a:r>
            <a:endParaRPr lang="en-US" dirty="0"/>
          </a:p>
          <a:p>
            <a:pPr lvl="1"/>
            <a:r>
              <a:rPr lang="en-US" dirty="0" smtClean="0"/>
              <a:t>May </a:t>
            </a:r>
            <a:r>
              <a:rPr lang="en-US" dirty="0"/>
              <a:t>be exposed to the programmer or hidden</a:t>
            </a:r>
          </a:p>
          <a:p>
            <a:pPr lvl="1"/>
            <a:r>
              <a:rPr lang="en-US" dirty="0" smtClean="0"/>
              <a:t>Programmers </a:t>
            </a:r>
            <a:r>
              <a:rPr lang="en-US" dirty="0"/>
              <a:t>need details about how bottlenecks are addressed to be able to make use of </a:t>
            </a:r>
            <a:r>
              <a:rPr lang="en-US" dirty="0" smtClean="0"/>
              <a:t>architectural updates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5690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Mutual Exclusion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Mutual exclusion means only one process (thread) may access a shared resource at a time.  All others must wait.</a:t>
            </a:r>
          </a:p>
          <a:p>
            <a:r>
              <a:rPr lang="en-US" dirty="0" smtClean="0"/>
              <a:t>Recall that critical sections are segments of code where a process/thread accesses and uses a shared and uses a shared resource.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1374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 </a:t>
            </a:r>
            <a:r>
              <a:rPr lang="en-US" dirty="0" smtClean="0"/>
              <a:t>example where synchronization is needed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	+-----------+               +---------------+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	| </a:t>
            </a:r>
            <a:r>
              <a:rPr lang="en-US" dirty="0" smtClean="0">
                <a:latin typeface="Courier"/>
                <a:cs typeface="Courier"/>
              </a:rPr>
              <a:t>Thread 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1 |               |  </a:t>
            </a:r>
            <a:r>
              <a:rPr lang="en-US" dirty="0" smtClean="0">
                <a:latin typeface="Courier"/>
                <a:cs typeface="Courier"/>
              </a:rPr>
              <a:t>Thread 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2   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	+-----------+               +---------------+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	|           |               |              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	+-----------+               +---------------+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	| x++       |               |  x = x * 3   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	| y = x     |               |  y = 4 + x   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	+-----------+               +---------------+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	|           |               |              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	|           |               |              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	+-----------+               +---------------+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313303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 for Mutual Exclusion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Processes need to meet the following conditions for mutual exclusion on critical sections.</a:t>
            </a:r>
          </a:p>
          <a:p>
            <a:pPr marL="514350" indent="-514350">
              <a:buAutoNum type="arabicPeriod"/>
            </a:pPr>
            <a:r>
              <a:rPr lang="en-US" dirty="0" smtClean="0"/>
              <a:t>Mutual exclusion by definition</a:t>
            </a:r>
          </a:p>
          <a:p>
            <a:pPr marL="514350" indent="-514350">
              <a:buAutoNum type="arabicPeriod"/>
            </a:pPr>
            <a:r>
              <a:rPr lang="en-US" dirty="0" smtClean="0"/>
              <a:t>Absence of starvation - processes wait a finite period before accessing/entering critical sections.</a:t>
            </a:r>
          </a:p>
          <a:p>
            <a:pPr marL="514350" indent="-514350">
              <a:buAutoNum type="arabicPeriod"/>
            </a:pPr>
            <a:r>
              <a:rPr lang="en-US" dirty="0" smtClean="0"/>
              <a:t>Absence of deadlock - processes should not block each other indefinitely.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9854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Synchronization </a:t>
            </a:r>
            <a:r>
              <a:rPr lang="en-US" dirty="0" smtClean="0"/>
              <a:t>Methods </a:t>
            </a:r>
            <a:r>
              <a:rPr lang="en-US" smtClean="0"/>
              <a:t>and Variable Sharing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busy wait - use Dekker's or Peterson's algorithm (consumes CPU cycles)</a:t>
            </a:r>
          </a:p>
          <a:p>
            <a:r>
              <a:rPr lang="en-US" dirty="0" smtClean="0"/>
              <a:t>Disable interrupts and use special machine instructions (Test-set-lock or TSL, atomic operations, and spin locks)</a:t>
            </a:r>
          </a:p>
          <a:p>
            <a:r>
              <a:rPr lang="en-US" dirty="0" smtClean="0"/>
              <a:t>Use OS mechanisms and programming languages (semaphores and monitors</a:t>
            </a:r>
            <a:r>
              <a:rPr lang="en-US" dirty="0" smtClean="0"/>
              <a:t>)</a:t>
            </a:r>
          </a:p>
          <a:p>
            <a:r>
              <a:rPr lang="en-US" dirty="0" smtClean="0"/>
              <a:t>Variables are shared between C threads by making them </a:t>
            </a:r>
            <a:r>
              <a:rPr lang="en-US" b="1" dirty="0" smtClean="0"/>
              <a:t>global</a:t>
            </a:r>
            <a:r>
              <a:rPr lang="en-US" dirty="0" smtClean="0"/>
              <a:t> and </a:t>
            </a:r>
            <a:r>
              <a:rPr lang="en-US" b="1" dirty="0" smtClean="0"/>
              <a:t>static</a:t>
            </a:r>
            <a:endParaRPr lang="en-US" b="1" dirty="0" smtClean="0"/>
          </a:p>
          <a:p>
            <a:r>
              <a:rPr lang="en-US" dirty="0" smtClean="0"/>
              <a:t>Use </a:t>
            </a:r>
            <a:r>
              <a:rPr lang="en-US" dirty="0" err="1" smtClean="0"/>
              <a:t>OpenMP</a:t>
            </a:r>
            <a:r>
              <a:rPr lang="en-US" dirty="0" smtClean="0"/>
              <a:t> pragmas</a:t>
            </a:r>
          </a:p>
          <a:p>
            <a:pPr lvl="1"/>
            <a:r>
              <a:rPr lang="en-US" b="1" dirty="0" smtClean="0"/>
              <a:t>#pragma </a:t>
            </a:r>
            <a:r>
              <a:rPr lang="en-US" b="1" dirty="0" err="1" smtClean="0"/>
              <a:t>omp</a:t>
            </a:r>
            <a:r>
              <a:rPr lang="en-US" b="1" dirty="0" smtClean="0"/>
              <a:t> critical</a:t>
            </a:r>
          </a:p>
          <a:p>
            <a:r>
              <a:rPr lang="en-US" dirty="0" smtClean="0"/>
              <a:t>Note that variables are shared between </a:t>
            </a:r>
            <a:r>
              <a:rPr lang="en-US" dirty="0" err="1" smtClean="0"/>
              <a:t>OpenMP</a:t>
            </a:r>
            <a:r>
              <a:rPr lang="en-US" dirty="0" smtClean="0"/>
              <a:t> threads by using </a:t>
            </a:r>
          </a:p>
          <a:p>
            <a:pPr lvl="1"/>
            <a:r>
              <a:rPr lang="en-US" b="1" dirty="0" smtClean="0"/>
              <a:t>#pragma </a:t>
            </a:r>
            <a:r>
              <a:rPr lang="en-US" b="1" dirty="0" err="1" smtClean="0"/>
              <a:t>omp</a:t>
            </a:r>
            <a:r>
              <a:rPr lang="en-US" b="1" dirty="0" smtClean="0"/>
              <a:t> parallel shared(</a:t>
            </a:r>
            <a:r>
              <a:rPr lang="en-US" b="1" dirty="0" err="1" smtClean="0"/>
              <a:t>variableName</a:t>
            </a:r>
            <a:r>
              <a:rPr lang="en-US" b="1" dirty="0" smtClean="0"/>
              <a:t>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789664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Semaphores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Semaphore - abstract data type that functions as a </a:t>
            </a:r>
            <a:r>
              <a:rPr lang="en-US" dirty="0" smtClean="0"/>
              <a:t>software synchronization </a:t>
            </a:r>
            <a:r>
              <a:rPr lang="en-US" dirty="0"/>
              <a:t>tool to implement a solution to the critical </a:t>
            </a:r>
            <a:r>
              <a:rPr lang="en-US" dirty="0" smtClean="0"/>
              <a:t>section problem</a:t>
            </a:r>
          </a:p>
          <a:p>
            <a:r>
              <a:rPr lang="en-US" dirty="0"/>
              <a:t>Includes a queue, waiting, and signaling </a:t>
            </a:r>
            <a:r>
              <a:rPr lang="en-US" dirty="0" smtClean="0"/>
              <a:t>functionality</a:t>
            </a:r>
          </a:p>
          <a:p>
            <a:r>
              <a:rPr lang="en-US" dirty="0"/>
              <a:t>Includes a counter for allowing multiple </a:t>
            </a:r>
            <a:r>
              <a:rPr lang="en-US" dirty="0" smtClean="0"/>
              <a:t>accesses</a:t>
            </a:r>
          </a:p>
          <a:p>
            <a:r>
              <a:rPr lang="en-US" dirty="0"/>
              <a:t>Available in </a:t>
            </a:r>
            <a:r>
              <a:rPr lang="en-US" dirty="0" smtClean="0"/>
              <a:t>both Java </a:t>
            </a:r>
            <a:r>
              <a:rPr lang="en-US" dirty="0"/>
              <a:t>and C</a:t>
            </a:r>
          </a:p>
        </p:txBody>
      </p:sp>
    </p:spTree>
    <p:extLst>
      <p:ext uri="{BB962C8B-B14F-4D97-AF65-F5344CB8AC3E}">
        <p14:creationId xmlns:p14="http://schemas.microsoft.com/office/powerpoint/2010/main" val="35514417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Semaphores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To use: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1</a:t>
            </a:r>
            <a:r>
              <a:rPr lang="en-US" dirty="0"/>
              <a:t>) invoke wait on S.  This tests the value of its </a:t>
            </a:r>
            <a:r>
              <a:rPr lang="en-US" dirty="0" smtClean="0"/>
              <a:t>integer attribute </a:t>
            </a:r>
            <a:r>
              <a:rPr lang="en-US" dirty="0"/>
              <a:t>sem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If </a:t>
            </a:r>
            <a:r>
              <a:rPr lang="en-US" dirty="0" err="1"/>
              <a:t>sem</a:t>
            </a:r>
            <a:r>
              <a:rPr lang="en-US" dirty="0"/>
              <a:t> &gt; 0, it is decremented and the process is allowed </a:t>
            </a:r>
            <a:r>
              <a:rPr lang="en-US" dirty="0" smtClean="0"/>
              <a:t>to enter </a:t>
            </a:r>
            <a:r>
              <a:rPr lang="en-US" dirty="0"/>
              <a:t>the critical </a:t>
            </a:r>
            <a:r>
              <a:rPr lang="en-US" dirty="0" smtClean="0"/>
              <a:t>section</a:t>
            </a:r>
          </a:p>
          <a:p>
            <a:pPr lvl="1"/>
            <a:r>
              <a:rPr lang="en-US" dirty="0"/>
              <a:t>Else, (</a:t>
            </a:r>
            <a:r>
              <a:rPr lang="en-US" dirty="0" err="1"/>
              <a:t>sem</a:t>
            </a:r>
            <a:r>
              <a:rPr lang="en-US" dirty="0"/>
              <a:t> == 0) wait suspends the process and puts it in </a:t>
            </a:r>
            <a:r>
              <a:rPr lang="en-US" dirty="0" smtClean="0"/>
              <a:t>the semaphore queue</a:t>
            </a:r>
          </a:p>
          <a:p>
            <a:pPr marL="0" indent="0">
              <a:buNone/>
            </a:pPr>
            <a:r>
              <a:rPr lang="en-US" dirty="0"/>
              <a:t>2) Execute the critical </a:t>
            </a:r>
            <a:r>
              <a:rPr lang="en-US" dirty="0" smtClean="0"/>
              <a:t>section</a:t>
            </a:r>
          </a:p>
          <a:p>
            <a:pPr marL="0" indent="0">
              <a:buNone/>
            </a:pPr>
            <a:r>
              <a:rPr lang="en-US" dirty="0"/>
              <a:t>3) Invoke </a:t>
            </a:r>
            <a:r>
              <a:rPr lang="en-US" dirty="0" smtClean="0"/>
              <a:t>post</a:t>
            </a:r>
            <a:r>
              <a:rPr lang="en-US" dirty="0" smtClean="0"/>
              <a:t> </a:t>
            </a:r>
            <a:r>
              <a:rPr lang="en-US" dirty="0"/>
              <a:t>on S, increment the value of </a:t>
            </a:r>
            <a:r>
              <a:rPr lang="en-US" dirty="0" err="1"/>
              <a:t>sem</a:t>
            </a:r>
            <a:r>
              <a:rPr lang="en-US" dirty="0"/>
              <a:t> and activate </a:t>
            </a:r>
            <a:r>
              <a:rPr lang="en-US" dirty="0" smtClean="0"/>
              <a:t>the process </a:t>
            </a:r>
            <a:r>
              <a:rPr lang="en-US" dirty="0"/>
              <a:t>at the head of the </a:t>
            </a:r>
            <a:r>
              <a:rPr lang="en-US" dirty="0" smtClean="0"/>
              <a:t>queue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4</a:t>
            </a:r>
            <a:r>
              <a:rPr lang="en-US" dirty="0"/>
              <a:t>) Continue with normal sequence </a:t>
            </a:r>
            <a:r>
              <a:rPr lang="en-US" dirty="0" smtClean="0"/>
              <a:t>of instructions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2142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Semaphore </a:t>
            </a:r>
            <a:r>
              <a:rPr lang="en-US" dirty="0" err="1" smtClean="0"/>
              <a:t>Pseudocode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void </a:t>
            </a:r>
            <a:r>
              <a:rPr lang="en-US" dirty="0">
                <a:latin typeface="Courier"/>
                <a:cs typeface="Courier"/>
              </a:rPr>
              <a:t>wait()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	if(</a:t>
            </a:r>
            <a:r>
              <a:rPr lang="en-US" dirty="0" err="1">
                <a:latin typeface="Courier"/>
                <a:cs typeface="Courier"/>
              </a:rPr>
              <a:t>sem</a:t>
            </a:r>
            <a:r>
              <a:rPr lang="en-US" dirty="0">
                <a:latin typeface="Courier"/>
                <a:cs typeface="Courier"/>
              </a:rPr>
              <a:t> &gt; 0)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		</a:t>
            </a:r>
            <a:r>
              <a:rPr lang="en-US" dirty="0" err="1" smtClean="0">
                <a:latin typeface="Courier"/>
                <a:cs typeface="Courier"/>
              </a:rPr>
              <a:t>sem</a:t>
            </a:r>
            <a:r>
              <a:rPr lang="en-US" dirty="0" smtClean="0">
                <a:latin typeface="Courier"/>
                <a:cs typeface="Courier"/>
              </a:rPr>
              <a:t>--</a:t>
            </a: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	else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		put process in the wait queue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		sleep()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v</a:t>
            </a:r>
            <a:r>
              <a:rPr lang="en-US" dirty="0" smtClean="0">
                <a:latin typeface="Courier"/>
                <a:cs typeface="Courier"/>
              </a:rPr>
              <a:t>oid </a:t>
            </a:r>
            <a:r>
              <a:rPr lang="en-US" dirty="0" smtClean="0">
                <a:latin typeface="Courier"/>
                <a:cs typeface="Courier"/>
              </a:rPr>
              <a:t>post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smtClean="0">
                <a:latin typeface="Courier"/>
                <a:cs typeface="Courier"/>
              </a:rPr>
              <a:t>)</a:t>
            </a: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	if (</a:t>
            </a:r>
            <a:r>
              <a:rPr lang="en-US" dirty="0" err="1">
                <a:latin typeface="Courier"/>
                <a:cs typeface="Courier"/>
              </a:rPr>
              <a:t>sem</a:t>
            </a:r>
            <a:r>
              <a:rPr lang="en-US" dirty="0">
                <a:latin typeface="Courier"/>
                <a:cs typeface="Courier"/>
              </a:rPr>
              <a:t> &lt; </a:t>
            </a:r>
            <a:r>
              <a:rPr lang="en-US" dirty="0" err="1">
                <a:latin typeface="Courier"/>
                <a:cs typeface="Courier"/>
              </a:rPr>
              <a:t>maxVal</a:t>
            </a:r>
            <a:r>
              <a:rPr lang="en-US" dirty="0">
                <a:latin typeface="Courier"/>
                <a:cs typeface="Courier"/>
              </a:rPr>
              <a:t>)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		</a:t>
            </a:r>
            <a:r>
              <a:rPr lang="en-US" dirty="0" err="1">
                <a:latin typeface="Courier"/>
                <a:cs typeface="Courier"/>
              </a:rPr>
              <a:t>sem</a:t>
            </a:r>
            <a:r>
              <a:rPr lang="en-US" dirty="0">
                <a:latin typeface="Courier"/>
                <a:cs typeface="Courier"/>
              </a:rPr>
              <a:t>++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	if queue non empty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		remove process from wait queue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		wake up process</a:t>
            </a:r>
          </a:p>
        </p:txBody>
      </p:sp>
    </p:spTree>
    <p:extLst>
      <p:ext uri="{BB962C8B-B14F-4D97-AF65-F5344CB8AC3E}">
        <p14:creationId xmlns:p14="http://schemas.microsoft.com/office/powerpoint/2010/main" val="20363976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Synchronization with Semaphores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Simple </a:t>
            </a:r>
            <a:r>
              <a:rPr lang="en-US" dirty="0"/>
              <a:t>synchronization is easy with semaphores</a:t>
            </a:r>
          </a:p>
          <a:p>
            <a:r>
              <a:rPr lang="en-US" dirty="0" smtClean="0"/>
              <a:t>Entry </a:t>
            </a:r>
            <a:r>
              <a:rPr lang="en-US" dirty="0"/>
              <a:t>section &lt;-- </a:t>
            </a:r>
            <a:r>
              <a:rPr lang="en-US" dirty="0" smtClean="0"/>
              <a:t>wait(&amp;s)</a:t>
            </a:r>
            <a:endParaRPr lang="en-US" dirty="0"/>
          </a:p>
          <a:p>
            <a:r>
              <a:rPr lang="en-US" dirty="0" smtClean="0"/>
              <a:t>Critical </a:t>
            </a:r>
            <a:r>
              <a:rPr lang="en-US" dirty="0"/>
              <a:t>Section</a:t>
            </a:r>
          </a:p>
          <a:p>
            <a:r>
              <a:rPr lang="en-US" dirty="0" smtClean="0"/>
              <a:t>Exit </a:t>
            </a:r>
            <a:r>
              <a:rPr lang="en-US" dirty="0"/>
              <a:t>section &lt;-- </a:t>
            </a:r>
            <a:r>
              <a:rPr lang="en-US" dirty="0" smtClean="0"/>
              <a:t>post(&amp;s)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56019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Semaphore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47985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Event </a:t>
            </a:r>
            <a:r>
              <a:rPr lang="en-US" dirty="0"/>
              <a:t>ordering is also </a:t>
            </a:r>
            <a:r>
              <a:rPr lang="en-US" dirty="0" smtClean="0"/>
              <a:t>possible</a:t>
            </a:r>
            <a:endParaRPr lang="en-US" dirty="0"/>
          </a:p>
          <a:p>
            <a:r>
              <a:rPr lang="en-US" dirty="0" smtClean="0"/>
              <a:t>Two </a:t>
            </a:r>
            <a:r>
              <a:rPr lang="en-US" dirty="0" smtClean="0"/>
              <a:t>threads</a:t>
            </a:r>
            <a:r>
              <a:rPr lang="en-US" dirty="0" smtClean="0"/>
              <a:t> </a:t>
            </a:r>
            <a:r>
              <a:rPr lang="en-US" dirty="0"/>
              <a:t>P1 and P2 need to synchronize execution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P1 </a:t>
            </a:r>
            <a:r>
              <a:rPr lang="en-US" dirty="0"/>
              <a:t>must write before P2 reads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/</a:t>
            </a:r>
            <a:r>
              <a:rPr lang="en-US" dirty="0"/>
              <a:t>/P1</a:t>
            </a:r>
          </a:p>
          <a:p>
            <a:pPr marL="0" indent="0">
              <a:buNone/>
            </a:pPr>
            <a:r>
              <a:rPr lang="en-US" dirty="0" smtClean="0"/>
              <a:t>write</a:t>
            </a:r>
            <a:r>
              <a:rPr lang="en-US" dirty="0"/>
              <a:t>(x)</a:t>
            </a:r>
          </a:p>
          <a:p>
            <a:pPr marL="0" indent="0">
              <a:buNone/>
            </a:pPr>
            <a:r>
              <a:rPr lang="en-US" dirty="0" smtClean="0"/>
              <a:t>post(</a:t>
            </a:r>
            <a:r>
              <a:rPr lang="en-US" dirty="0" smtClean="0"/>
              <a:t>&amp;s</a:t>
            </a:r>
            <a:r>
              <a:rPr lang="en-US" dirty="0"/>
              <a:t>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/</a:t>
            </a:r>
            <a:r>
              <a:rPr lang="en-US" dirty="0"/>
              <a:t>/P2</a:t>
            </a:r>
          </a:p>
          <a:p>
            <a:pPr marL="0" indent="0">
              <a:buNone/>
            </a:pPr>
            <a:r>
              <a:rPr lang="en-US" dirty="0" smtClean="0"/>
              <a:t>wait</a:t>
            </a:r>
            <a:r>
              <a:rPr lang="en-US" dirty="0" smtClean="0"/>
              <a:t>(</a:t>
            </a:r>
            <a:r>
              <a:rPr lang="en-US" dirty="0" smtClean="0"/>
              <a:t>&amp;s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 smtClean="0"/>
              <a:t>read</a:t>
            </a:r>
            <a:r>
              <a:rPr lang="en-US" dirty="0"/>
              <a:t>(x)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/</a:t>
            </a:r>
            <a:r>
              <a:rPr lang="en-US" dirty="0"/>
              <a:t>/s must be initialized to zero as a binary semaphore</a:t>
            </a:r>
          </a:p>
        </p:txBody>
      </p:sp>
    </p:spTree>
    <p:extLst>
      <p:ext uri="{BB962C8B-B14F-4D97-AF65-F5344CB8AC3E}">
        <p14:creationId xmlns:p14="http://schemas.microsoft.com/office/powerpoint/2010/main" val="393985549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Message Passing Platforms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</a:t>
            </a:r>
            <a:r>
              <a:rPr lang="en-US" dirty="0" smtClean="0"/>
              <a:t>essage </a:t>
            </a:r>
            <a:r>
              <a:rPr lang="en-US" dirty="0"/>
              <a:t>passing - transfer of data or work across nodes to </a:t>
            </a:r>
            <a:r>
              <a:rPr lang="en-US" dirty="0" smtClean="0"/>
              <a:t>synchronize actions </a:t>
            </a:r>
            <a:r>
              <a:rPr lang="en-US" dirty="0"/>
              <a:t>among </a:t>
            </a:r>
            <a:r>
              <a:rPr lang="en-US" dirty="0" smtClean="0"/>
              <a:t>processes</a:t>
            </a:r>
            <a:endParaRPr lang="en-US" dirty="0"/>
          </a:p>
          <a:p>
            <a:r>
              <a:rPr lang="en-US" dirty="0" smtClean="0"/>
              <a:t>MPI </a:t>
            </a:r>
            <a:r>
              <a:rPr lang="en-US" dirty="0"/>
              <a:t>- Message passing interface - Messages passed using send/</a:t>
            </a:r>
            <a:r>
              <a:rPr lang="en-US" dirty="0" err="1"/>
              <a:t>recv</a:t>
            </a:r>
            <a:r>
              <a:rPr lang="en-US" dirty="0"/>
              <a:t> </a:t>
            </a:r>
            <a:r>
              <a:rPr lang="en-US" dirty="0" smtClean="0"/>
              <a:t>and processes </a:t>
            </a:r>
            <a:r>
              <a:rPr lang="en-US" dirty="0"/>
              <a:t>identified by a </a:t>
            </a:r>
            <a:r>
              <a:rPr lang="en-US" dirty="0" smtClean="0"/>
              <a:t>rank</a:t>
            </a:r>
            <a:endParaRPr lang="en-US" dirty="0"/>
          </a:p>
          <a:p>
            <a:r>
              <a:rPr lang="en-US" dirty="0" smtClean="0"/>
              <a:t>Android </a:t>
            </a:r>
            <a:r>
              <a:rPr lang="en-US" dirty="0"/>
              <a:t>Services - Messages also passed using send/</a:t>
            </a:r>
            <a:r>
              <a:rPr lang="en-US" dirty="0" err="1"/>
              <a:t>recv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06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Implicit parallelism (Last Time)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Pipelining</a:t>
            </a:r>
            <a:endParaRPr lang="en-US" dirty="0"/>
          </a:p>
          <a:p>
            <a:r>
              <a:rPr lang="en-US" dirty="0" smtClean="0"/>
              <a:t>Superscalar Execution</a:t>
            </a:r>
            <a:endParaRPr lang="en-US" dirty="0"/>
          </a:p>
          <a:p>
            <a:r>
              <a:rPr lang="en-US" dirty="0" smtClean="0"/>
              <a:t>VLIW </a:t>
            </a:r>
            <a:r>
              <a:rPr lang="en-US" dirty="0"/>
              <a:t>(Very Long Instruction Word) </a:t>
            </a:r>
            <a:r>
              <a:rPr lang="en-US" dirty="0" smtClean="0"/>
              <a:t>Processors (Not covered in detail)</a:t>
            </a:r>
            <a:endParaRPr lang="en-US" dirty="0"/>
          </a:p>
          <a:p>
            <a:r>
              <a:rPr lang="en-US" dirty="0" smtClean="0"/>
              <a:t>SIMD </a:t>
            </a:r>
            <a:r>
              <a:rPr lang="en-US" dirty="0"/>
              <a:t>Assembly Instructions</a:t>
            </a:r>
          </a:p>
        </p:txBody>
      </p:sp>
    </p:spTree>
    <p:extLst>
      <p:ext uri="{BB962C8B-B14F-4D97-AF65-F5344CB8AC3E}">
        <p14:creationId xmlns:p14="http://schemas.microsoft.com/office/powerpoint/2010/main" val="410276551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Ideal Parallel Computers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Ideal Parallel Computers - p processors and unlimited global memory </a:t>
            </a:r>
            <a:r>
              <a:rPr lang="en-US" dirty="0" smtClean="0"/>
              <a:t>uniformly accessible </a:t>
            </a:r>
            <a:r>
              <a:rPr lang="en-US" dirty="0"/>
              <a:t>to all </a:t>
            </a:r>
            <a:r>
              <a:rPr lang="en-US" dirty="0" smtClean="0"/>
              <a:t>processors</a:t>
            </a:r>
            <a:endParaRPr lang="en-US" dirty="0"/>
          </a:p>
          <a:p>
            <a:pPr lvl="1"/>
            <a:r>
              <a:rPr lang="en-US" dirty="0" smtClean="0"/>
              <a:t>Used </a:t>
            </a:r>
            <a:r>
              <a:rPr lang="en-US" dirty="0"/>
              <a:t>for modeling and theoretical </a:t>
            </a:r>
            <a:r>
              <a:rPr lang="en-US" dirty="0" smtClean="0"/>
              <a:t>purposes</a:t>
            </a:r>
            <a:endParaRPr lang="en-US" dirty="0"/>
          </a:p>
          <a:p>
            <a:r>
              <a:rPr lang="en-US" dirty="0" smtClean="0"/>
              <a:t>Parallel </a:t>
            </a:r>
            <a:r>
              <a:rPr lang="en-US" dirty="0"/>
              <a:t>Random Access Machine (PRAM) - extension of the serial </a:t>
            </a:r>
            <a:r>
              <a:rPr lang="en-US" dirty="0" smtClean="0"/>
              <a:t>random access machine</a:t>
            </a:r>
            <a:endParaRPr lang="en-US" dirty="0"/>
          </a:p>
          <a:p>
            <a:pPr lvl="1"/>
            <a:r>
              <a:rPr lang="en-US" dirty="0" smtClean="0"/>
              <a:t>Four classes</a:t>
            </a:r>
            <a:endParaRPr lang="en-US" dirty="0"/>
          </a:p>
          <a:p>
            <a:r>
              <a:rPr lang="en-US" dirty="0" smtClean="0"/>
              <a:t>EREW </a:t>
            </a:r>
            <a:r>
              <a:rPr lang="en-US" dirty="0"/>
              <a:t>PRAM - Exclusive read, exclusive write - no concurrent access </a:t>
            </a:r>
            <a:r>
              <a:rPr lang="en-US" dirty="0" smtClean="0"/>
              <a:t>to memory </a:t>
            </a:r>
            <a:r>
              <a:rPr lang="en-US" dirty="0"/>
              <a:t>- weakest PRAM </a:t>
            </a:r>
            <a:r>
              <a:rPr lang="en-US" dirty="0" smtClean="0"/>
              <a:t>model</a:t>
            </a:r>
            <a:endParaRPr lang="en-US" dirty="0"/>
          </a:p>
          <a:p>
            <a:r>
              <a:rPr lang="en-US" dirty="0" smtClean="0"/>
              <a:t>CREW </a:t>
            </a:r>
            <a:r>
              <a:rPr lang="en-US" dirty="0"/>
              <a:t>PRAM - Concurrent read, exclusive write - concurrent access </a:t>
            </a:r>
            <a:r>
              <a:rPr lang="en-US" dirty="0" smtClean="0"/>
              <a:t>to memory </a:t>
            </a:r>
            <a:r>
              <a:rPr lang="en-US" dirty="0"/>
              <a:t>for reading </a:t>
            </a:r>
            <a:r>
              <a:rPr lang="en-US" dirty="0" smtClean="0"/>
              <a:t>only</a:t>
            </a:r>
            <a:endParaRPr lang="en-US" dirty="0"/>
          </a:p>
          <a:p>
            <a:r>
              <a:rPr lang="en-US" dirty="0" smtClean="0"/>
              <a:t>ERCW </a:t>
            </a:r>
            <a:r>
              <a:rPr lang="en-US" dirty="0"/>
              <a:t>PRAM - Exclusive read, concurrent write - concurrent access </a:t>
            </a:r>
            <a:r>
              <a:rPr lang="en-US" dirty="0" smtClean="0"/>
              <a:t>to memory </a:t>
            </a:r>
            <a:r>
              <a:rPr lang="en-US" dirty="0"/>
              <a:t>for writing </a:t>
            </a:r>
            <a:r>
              <a:rPr lang="en-US" dirty="0" smtClean="0"/>
              <a:t>only</a:t>
            </a:r>
          </a:p>
          <a:p>
            <a:r>
              <a:rPr lang="en-US" dirty="0"/>
              <a:t>CRCW PRAM - Concurrent read, concurrent write - concurrent access </a:t>
            </a:r>
            <a:r>
              <a:rPr lang="en-US" dirty="0" smtClean="0"/>
              <a:t>for both </a:t>
            </a:r>
            <a:r>
              <a:rPr lang="en-US" dirty="0"/>
              <a:t>reads and writes, strongest PRAM model</a:t>
            </a:r>
          </a:p>
        </p:txBody>
      </p:sp>
    </p:spTree>
    <p:extLst>
      <p:ext uri="{BB962C8B-B14F-4D97-AF65-F5344CB8AC3E}">
        <p14:creationId xmlns:p14="http://schemas.microsoft.com/office/powerpoint/2010/main" val="412399475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Ideal Parallel Computers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Protocols to resolve concurrent writes to a single memory </a:t>
            </a:r>
            <a:r>
              <a:rPr lang="en-US" dirty="0" smtClean="0"/>
              <a:t>location</a:t>
            </a:r>
            <a:endParaRPr lang="en-US" dirty="0"/>
          </a:p>
          <a:p>
            <a:r>
              <a:rPr lang="en-US" dirty="0" smtClean="0"/>
              <a:t>Common </a:t>
            </a:r>
            <a:r>
              <a:rPr lang="en-US" dirty="0"/>
              <a:t>- concurrent write allowed to one memory location if all </a:t>
            </a:r>
            <a:r>
              <a:rPr lang="en-US" dirty="0" smtClean="0"/>
              <a:t>values being </a:t>
            </a:r>
            <a:r>
              <a:rPr lang="en-US" dirty="0" err="1"/>
              <a:t>writen</a:t>
            </a:r>
            <a:r>
              <a:rPr lang="en-US" dirty="0"/>
              <a:t> to that location are the </a:t>
            </a:r>
            <a:r>
              <a:rPr lang="en-US" dirty="0" smtClean="0"/>
              <a:t>same</a:t>
            </a:r>
            <a:endParaRPr lang="en-US" dirty="0"/>
          </a:p>
          <a:p>
            <a:r>
              <a:rPr lang="en-US" dirty="0" smtClean="0"/>
              <a:t>Arbitrary </a:t>
            </a:r>
            <a:r>
              <a:rPr lang="en-US" dirty="0"/>
              <a:t>- one write succeeds, the rest </a:t>
            </a:r>
            <a:r>
              <a:rPr lang="en-US" dirty="0" smtClean="0"/>
              <a:t>fail</a:t>
            </a:r>
          </a:p>
          <a:p>
            <a:r>
              <a:rPr lang="en-US" dirty="0" smtClean="0"/>
              <a:t>Priority </a:t>
            </a:r>
            <a:r>
              <a:rPr lang="en-US" dirty="0"/>
              <a:t>- processor with the highest priority succeeds, the rest </a:t>
            </a:r>
            <a:r>
              <a:rPr lang="en-US" dirty="0" smtClean="0"/>
              <a:t>fail</a:t>
            </a:r>
            <a:endParaRPr lang="en-US" dirty="0"/>
          </a:p>
          <a:p>
            <a:r>
              <a:rPr lang="en-US" dirty="0" smtClean="0"/>
              <a:t>Sum </a:t>
            </a:r>
            <a:r>
              <a:rPr lang="en-US" dirty="0"/>
              <a:t>- sum of all results being written is written to the memory location</a:t>
            </a:r>
          </a:p>
        </p:txBody>
      </p:sp>
    </p:spTree>
    <p:extLst>
      <p:ext uri="{BB962C8B-B14F-4D97-AF65-F5344CB8AC3E}">
        <p14:creationId xmlns:p14="http://schemas.microsoft.com/office/powerpoint/2010/main" val="10103240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Interconnections for Parallel Computers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Means </a:t>
            </a:r>
            <a:r>
              <a:rPr lang="en-US" dirty="0"/>
              <a:t>of data transfer between processors and memory or between nodes</a:t>
            </a:r>
          </a:p>
          <a:p>
            <a:r>
              <a:rPr lang="en-US" dirty="0" smtClean="0"/>
              <a:t>Can </a:t>
            </a:r>
            <a:r>
              <a:rPr lang="en-US" dirty="0"/>
              <a:t>be implemented in different </a:t>
            </a:r>
            <a:r>
              <a:rPr lang="en-US" dirty="0" smtClean="0"/>
              <a:t>fashions</a:t>
            </a:r>
            <a:endParaRPr lang="en-US" dirty="0"/>
          </a:p>
          <a:p>
            <a:r>
              <a:rPr lang="en-US" dirty="0" smtClean="0"/>
              <a:t>Static </a:t>
            </a:r>
            <a:r>
              <a:rPr lang="en-US" dirty="0"/>
              <a:t>- point to point communication links (also called direct connection)</a:t>
            </a:r>
          </a:p>
          <a:p>
            <a:r>
              <a:rPr lang="en-US" dirty="0" smtClean="0"/>
              <a:t>Dynamic </a:t>
            </a:r>
            <a:r>
              <a:rPr lang="en-US" dirty="0"/>
              <a:t>- switches and communication links (also called indirect connection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 smtClean="0"/>
              <a:t>Degree </a:t>
            </a:r>
            <a:r>
              <a:rPr lang="en-US" dirty="0"/>
              <a:t>of switch - total number of ports on a </a:t>
            </a:r>
            <a:r>
              <a:rPr lang="en-US" dirty="0" smtClean="0"/>
              <a:t>switch</a:t>
            </a:r>
            <a:endParaRPr lang="en-US" dirty="0"/>
          </a:p>
          <a:p>
            <a:r>
              <a:rPr lang="en-US" dirty="0" smtClean="0"/>
              <a:t>Switches </a:t>
            </a:r>
            <a:r>
              <a:rPr lang="en-US" dirty="0"/>
              <a:t>may provide internal buffering, routing, and multicasting</a:t>
            </a:r>
          </a:p>
        </p:txBody>
      </p:sp>
    </p:spTree>
    <p:extLst>
      <p:ext uri="{BB962C8B-B14F-4D97-AF65-F5344CB8AC3E}">
        <p14:creationId xmlns:p14="http://schemas.microsoft.com/office/powerpoint/2010/main" val="9070204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Topologies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Bus-based networks - consists of shared interconnect common to all nodes</a:t>
            </a:r>
          </a:p>
          <a:p>
            <a:pPr lvl="1"/>
            <a:r>
              <a:rPr lang="en-US" dirty="0" smtClean="0"/>
              <a:t>Cost </a:t>
            </a:r>
            <a:r>
              <a:rPr lang="en-US" dirty="0"/>
              <a:t>is linear in the number of nodes</a:t>
            </a:r>
          </a:p>
          <a:p>
            <a:pPr lvl="1"/>
            <a:r>
              <a:rPr lang="en-US" dirty="0" smtClean="0"/>
              <a:t>Distance </a:t>
            </a:r>
            <a:r>
              <a:rPr lang="en-US" dirty="0"/>
              <a:t>between nodes is </a:t>
            </a:r>
            <a:r>
              <a:rPr lang="en-US" dirty="0" smtClean="0"/>
              <a:t>constant</a:t>
            </a:r>
            <a:endParaRPr lang="en-US" dirty="0"/>
          </a:p>
          <a:p>
            <a:r>
              <a:rPr lang="en-US" dirty="0" smtClean="0"/>
              <a:t>Crossbar </a:t>
            </a:r>
            <a:r>
              <a:rPr lang="en-US" dirty="0"/>
              <a:t>networks - used to connect p processors to b memory banks</a:t>
            </a:r>
          </a:p>
          <a:p>
            <a:pPr lvl="1"/>
            <a:r>
              <a:rPr lang="en-US" dirty="0" smtClean="0"/>
              <a:t>Uses </a:t>
            </a:r>
            <a:r>
              <a:rPr lang="en-US" dirty="0"/>
              <a:t>a grid of switches and is non blocking</a:t>
            </a:r>
          </a:p>
          <a:p>
            <a:pPr lvl="1"/>
            <a:r>
              <a:rPr lang="en-US" dirty="0" smtClean="0"/>
              <a:t>Requires </a:t>
            </a:r>
            <a:r>
              <a:rPr lang="en-US" dirty="0"/>
              <a:t>p*b switches</a:t>
            </a:r>
          </a:p>
          <a:p>
            <a:pPr lvl="1"/>
            <a:r>
              <a:rPr lang="en-US" dirty="0" smtClean="0"/>
              <a:t>Does </a:t>
            </a:r>
            <a:r>
              <a:rPr lang="en-US" dirty="0"/>
              <a:t>not scale well in cost because complexity grows in the </a:t>
            </a:r>
            <a:r>
              <a:rPr lang="en-US" dirty="0" smtClean="0"/>
              <a:t>best case </a:t>
            </a:r>
            <a:r>
              <a:rPr lang="en-US" dirty="0"/>
              <a:t>on the order of p^</a:t>
            </a:r>
            <a:r>
              <a:rPr lang="en-US" dirty="0" smtClean="0"/>
              <a:t>2</a:t>
            </a:r>
            <a:endParaRPr lang="en-US" dirty="0"/>
          </a:p>
          <a:p>
            <a:r>
              <a:rPr lang="en-US" dirty="0" smtClean="0"/>
              <a:t>Multistage </a:t>
            </a:r>
            <a:r>
              <a:rPr lang="en-US" dirty="0"/>
              <a:t>networks - between bus and crossbar networks in terms of </a:t>
            </a:r>
            <a:r>
              <a:rPr lang="en-US" dirty="0" smtClean="0"/>
              <a:t>cost and </a:t>
            </a:r>
            <a:r>
              <a:rPr lang="en-US" dirty="0"/>
              <a:t>scalability (also called Multistage interconnection network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One </a:t>
            </a:r>
            <a:r>
              <a:rPr lang="en-US" dirty="0"/>
              <a:t>implementation is called an Omega network (not covered)</a:t>
            </a:r>
          </a:p>
        </p:txBody>
      </p:sp>
    </p:spTree>
    <p:extLst>
      <p:ext uri="{BB962C8B-B14F-4D97-AF65-F5344CB8AC3E}">
        <p14:creationId xmlns:p14="http://schemas.microsoft.com/office/powerpoint/2010/main" val="279906038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Topologies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Fully connected network - each node has a direct communication link to </a:t>
            </a:r>
            <a:r>
              <a:rPr lang="en-US" dirty="0" smtClean="0"/>
              <a:t>every other node</a:t>
            </a:r>
            <a:endParaRPr lang="en-US" dirty="0"/>
          </a:p>
          <a:p>
            <a:r>
              <a:rPr lang="en-US" dirty="0" smtClean="0"/>
              <a:t>Star </a:t>
            </a:r>
            <a:r>
              <a:rPr lang="en-US" dirty="0"/>
              <a:t>connected network - one node acts as a central processor and </a:t>
            </a:r>
            <a:r>
              <a:rPr lang="en-US" dirty="0" smtClean="0"/>
              <a:t>all communication </a:t>
            </a:r>
            <a:r>
              <a:rPr lang="en-US" dirty="0"/>
              <a:t>is routed through that </a:t>
            </a:r>
            <a:r>
              <a:rPr lang="en-US" dirty="0" smtClean="0"/>
              <a:t>node</a:t>
            </a:r>
            <a:endParaRPr lang="en-US" dirty="0"/>
          </a:p>
          <a:p>
            <a:r>
              <a:rPr lang="en-US" dirty="0" smtClean="0"/>
              <a:t>Linear </a:t>
            </a:r>
            <a:r>
              <a:rPr lang="en-US" dirty="0"/>
              <a:t>Arrays - each node except the left-most and right-most has </a:t>
            </a:r>
            <a:r>
              <a:rPr lang="en-US" dirty="0" smtClean="0"/>
              <a:t>exactly two </a:t>
            </a:r>
            <a:r>
              <a:rPr lang="en-US" dirty="0"/>
              <a:t>neighbors (for a 1D array).  2-D, 3-D, and hypercube arrays can </a:t>
            </a:r>
            <a:r>
              <a:rPr lang="en-US" dirty="0" smtClean="0"/>
              <a:t>be created </a:t>
            </a:r>
            <a:r>
              <a:rPr lang="en-US" dirty="0"/>
              <a:t>to form k-dimensional meshes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Tree</a:t>
            </a:r>
            <a:r>
              <a:rPr lang="en-US" dirty="0"/>
              <a:t>-Based Network - only one path exists between any pair of </a:t>
            </a:r>
            <a:r>
              <a:rPr lang="en-US" dirty="0" smtClean="0"/>
              <a:t>nodes</a:t>
            </a:r>
          </a:p>
          <a:p>
            <a:pPr lvl="1"/>
            <a:r>
              <a:rPr lang="en-US" dirty="0" smtClean="0"/>
              <a:t>Routing </a:t>
            </a:r>
            <a:r>
              <a:rPr lang="en-US" dirty="0"/>
              <a:t>requires sending a message up the tree to the smallest </a:t>
            </a:r>
            <a:r>
              <a:rPr lang="en-US" dirty="0" smtClean="0"/>
              <a:t>sub-tree that </a:t>
            </a:r>
            <a:r>
              <a:rPr lang="en-US" dirty="0"/>
              <a:t>contains both </a:t>
            </a:r>
            <a:r>
              <a:rPr lang="en-US" dirty="0" smtClean="0"/>
              <a:t>nodes</a:t>
            </a:r>
            <a:endParaRPr lang="en-US" dirty="0"/>
          </a:p>
          <a:p>
            <a:pPr lvl="1"/>
            <a:r>
              <a:rPr lang="en-US" dirty="0" smtClean="0"/>
              <a:t>Since </a:t>
            </a:r>
            <a:r>
              <a:rPr lang="en-US" dirty="0"/>
              <a:t>tree networks suffer from communication </a:t>
            </a:r>
            <a:r>
              <a:rPr lang="en-US" dirty="0" smtClean="0"/>
              <a:t>bottlenecks </a:t>
            </a:r>
            <a:r>
              <a:rPr lang="en-US" dirty="0"/>
              <a:t>near the </a:t>
            </a:r>
            <a:r>
              <a:rPr lang="en-US" dirty="0" smtClean="0"/>
              <a:t>root of </a:t>
            </a:r>
            <a:r>
              <a:rPr lang="en-US" dirty="0"/>
              <a:t>the tree, a fat tree topology is often used to increase </a:t>
            </a:r>
            <a:r>
              <a:rPr lang="en-US" dirty="0" smtClean="0"/>
              <a:t>bandwidth near </a:t>
            </a:r>
            <a:r>
              <a:rPr lang="en-US" dirty="0"/>
              <a:t>the root</a:t>
            </a:r>
          </a:p>
        </p:txBody>
      </p:sp>
    </p:spTree>
    <p:extLst>
      <p:ext uri="{BB962C8B-B14F-4D97-AF65-F5344CB8AC3E}">
        <p14:creationId xmlns:p14="http://schemas.microsoft.com/office/powerpoint/2010/main" val="11431695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Static Interconnection Networks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Diameter - maximum distance between any pair of processing nodes</a:t>
            </a:r>
          </a:p>
          <a:p>
            <a:pPr lvl="1"/>
            <a:r>
              <a:rPr lang="en-US" dirty="0" smtClean="0"/>
              <a:t>Diameter </a:t>
            </a:r>
            <a:r>
              <a:rPr lang="en-US" dirty="0"/>
              <a:t>of a ring network is floor(p/2)</a:t>
            </a:r>
          </a:p>
          <a:p>
            <a:pPr lvl="1"/>
            <a:r>
              <a:rPr lang="en-US" dirty="0" smtClean="0"/>
              <a:t>Diameter </a:t>
            </a:r>
            <a:r>
              <a:rPr lang="en-US" dirty="0"/>
              <a:t>of a complete binary tree is 2 * log( (p+1)/2 )</a:t>
            </a:r>
          </a:p>
          <a:p>
            <a:pPr lvl="1"/>
            <a:r>
              <a:rPr lang="en-US" dirty="0" smtClean="0"/>
              <a:t>p </a:t>
            </a:r>
            <a:r>
              <a:rPr lang="en-US" dirty="0"/>
              <a:t>is the number of nodes in the system</a:t>
            </a:r>
          </a:p>
          <a:p>
            <a:r>
              <a:rPr lang="en-US" dirty="0" smtClean="0"/>
              <a:t>Connectivity </a:t>
            </a:r>
            <a:r>
              <a:rPr lang="en-US" dirty="0"/>
              <a:t>- multiplicity of paths between processing </a:t>
            </a:r>
            <a:r>
              <a:rPr lang="en-US" dirty="0" smtClean="0"/>
              <a:t>nodes</a:t>
            </a:r>
            <a:endParaRPr lang="en-US" dirty="0"/>
          </a:p>
          <a:p>
            <a:r>
              <a:rPr lang="en-US" dirty="0" smtClean="0"/>
              <a:t>Arc </a:t>
            </a:r>
            <a:r>
              <a:rPr lang="en-US" dirty="0"/>
              <a:t>Connectivity - number of arcs that must be removed to break the </a:t>
            </a:r>
            <a:r>
              <a:rPr lang="en-US" dirty="0" smtClean="0"/>
              <a:t>network into </a:t>
            </a:r>
            <a:r>
              <a:rPr lang="en-US" dirty="0"/>
              <a:t>two disconnected networks</a:t>
            </a:r>
          </a:p>
          <a:p>
            <a:pPr lvl="1"/>
            <a:r>
              <a:rPr lang="en-US" dirty="0" smtClean="0"/>
              <a:t>One </a:t>
            </a:r>
            <a:r>
              <a:rPr lang="en-US" dirty="0"/>
              <a:t>for a star topology, two for a </a:t>
            </a:r>
            <a:r>
              <a:rPr lang="en-US" dirty="0" smtClean="0"/>
              <a:t>ring</a:t>
            </a:r>
            <a:endParaRPr lang="en-US" dirty="0"/>
          </a:p>
          <a:p>
            <a:r>
              <a:rPr lang="en-US" dirty="0" smtClean="0"/>
              <a:t>Bisection </a:t>
            </a:r>
            <a:r>
              <a:rPr lang="en-US" dirty="0"/>
              <a:t>Width - number of links that must be removed to break the </a:t>
            </a:r>
            <a:r>
              <a:rPr lang="en-US" dirty="0" smtClean="0"/>
              <a:t>network into </a:t>
            </a:r>
            <a:r>
              <a:rPr lang="en-US" dirty="0"/>
              <a:t>two equal </a:t>
            </a:r>
            <a:r>
              <a:rPr lang="en-US" dirty="0" smtClean="0"/>
              <a:t>halves</a:t>
            </a:r>
            <a:endParaRPr lang="en-US" dirty="0"/>
          </a:p>
          <a:p>
            <a:r>
              <a:rPr lang="en-US" dirty="0" smtClean="0"/>
              <a:t>Bisection </a:t>
            </a:r>
            <a:r>
              <a:rPr lang="en-US" dirty="0"/>
              <a:t>Bandwidth - minimum volume of communication allowed between </a:t>
            </a:r>
            <a:r>
              <a:rPr lang="en-US" dirty="0" smtClean="0"/>
              <a:t>any two </a:t>
            </a:r>
            <a:r>
              <a:rPr lang="en-US" dirty="0"/>
              <a:t>halves of the </a:t>
            </a:r>
            <a:r>
              <a:rPr lang="en-US" dirty="0" smtClean="0"/>
              <a:t>network</a:t>
            </a:r>
          </a:p>
        </p:txBody>
      </p:sp>
    </p:spTree>
    <p:extLst>
      <p:ext uri="{BB962C8B-B14F-4D97-AF65-F5344CB8AC3E}">
        <p14:creationId xmlns:p14="http://schemas.microsoft.com/office/powerpoint/2010/main" val="263095229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Interconnection Networks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Channel width - bits that can be communicated simultaneously over a </a:t>
            </a:r>
            <a:r>
              <a:rPr lang="en-US" dirty="0" smtClean="0"/>
              <a:t>link connecting </a:t>
            </a:r>
            <a:r>
              <a:rPr lang="en-US" dirty="0"/>
              <a:t>two nodes.  Equivalent to number of physical wire in </a:t>
            </a:r>
            <a:r>
              <a:rPr lang="en-US" dirty="0" smtClean="0"/>
              <a:t>each communication </a:t>
            </a:r>
            <a:r>
              <a:rPr lang="en-US" dirty="0"/>
              <a:t>link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Channel </a:t>
            </a:r>
            <a:r>
              <a:rPr lang="en-US" dirty="0"/>
              <a:t>rate - peak rate a wire can deliver </a:t>
            </a:r>
            <a:r>
              <a:rPr lang="en-US" dirty="0" smtClean="0"/>
              <a:t>bits</a:t>
            </a:r>
            <a:endParaRPr lang="en-US" dirty="0"/>
          </a:p>
          <a:p>
            <a:r>
              <a:rPr lang="en-US" dirty="0" smtClean="0"/>
              <a:t>Channel </a:t>
            </a:r>
            <a:r>
              <a:rPr lang="en-US" dirty="0"/>
              <a:t>bandwidth - peak rate that data can be communicated between </a:t>
            </a:r>
            <a:r>
              <a:rPr lang="en-US" dirty="0" smtClean="0"/>
              <a:t>ends of </a:t>
            </a:r>
            <a:r>
              <a:rPr lang="en-US" dirty="0"/>
              <a:t>a communication </a:t>
            </a:r>
            <a:r>
              <a:rPr lang="en-US" dirty="0" smtClean="0"/>
              <a:t>link</a:t>
            </a:r>
            <a:endParaRPr lang="en-US" dirty="0"/>
          </a:p>
          <a:p>
            <a:r>
              <a:rPr lang="en-US" dirty="0" smtClean="0"/>
              <a:t>Cross</a:t>
            </a:r>
            <a:r>
              <a:rPr lang="en-US" dirty="0"/>
              <a:t>-section bandwidth - another name for bisection </a:t>
            </a:r>
            <a:r>
              <a:rPr lang="en-US" dirty="0" smtClean="0"/>
              <a:t>bandwidth</a:t>
            </a:r>
            <a:endParaRPr lang="en-US" dirty="0"/>
          </a:p>
          <a:p>
            <a:r>
              <a:rPr lang="en-US" dirty="0" smtClean="0"/>
              <a:t>Cost </a:t>
            </a:r>
            <a:r>
              <a:rPr lang="en-US" dirty="0"/>
              <a:t>evaluation/criteria - number of communication links, number of </a:t>
            </a:r>
            <a:r>
              <a:rPr lang="en-US" dirty="0" smtClean="0"/>
              <a:t>wires</a:t>
            </a:r>
          </a:p>
          <a:p>
            <a:r>
              <a:rPr lang="en-US" dirty="0" smtClean="0"/>
              <a:t>Similar criteria exist to evaluate dynamic networks (i.e. those including switches)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76951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Cache Coherence in Multiprocessor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May need to keep multiple copies of data consistent across multiple processors</a:t>
            </a:r>
          </a:p>
          <a:p>
            <a:r>
              <a:rPr lang="en-US" dirty="0" smtClean="0"/>
              <a:t>But multiple processors may update data</a:t>
            </a:r>
          </a:p>
          <a:p>
            <a:r>
              <a:rPr lang="en-US" dirty="0" smtClean="0"/>
              <a:t>For shared variables, the coherence mechanism must ensure that operations on the shared data are </a:t>
            </a:r>
            <a:r>
              <a:rPr lang="en-US" dirty="0" err="1" smtClean="0"/>
              <a:t>serializable</a:t>
            </a:r>
            <a:r>
              <a:rPr lang="en-US" dirty="0" smtClean="0"/>
              <a:t> </a:t>
            </a:r>
          </a:p>
          <a:p>
            <a:r>
              <a:rPr lang="en-US" dirty="0" smtClean="0"/>
              <a:t>Other copies of the shared data must be invalidated and updated</a:t>
            </a:r>
          </a:p>
          <a:p>
            <a:r>
              <a:rPr lang="en-US" dirty="0" smtClean="0"/>
              <a:t>For memory operations, shared data that will be written to memory must be marked as dirty</a:t>
            </a:r>
          </a:p>
          <a:p>
            <a:r>
              <a:rPr lang="en-US" dirty="0" smtClean="0"/>
              <a:t>False sharing – different processors update different parts of the same cache line</a:t>
            </a:r>
          </a:p>
        </p:txBody>
      </p:sp>
    </p:spTree>
    <p:extLst>
      <p:ext uri="{BB962C8B-B14F-4D97-AF65-F5344CB8AC3E}">
        <p14:creationId xmlns:p14="http://schemas.microsoft.com/office/powerpoint/2010/main" val="188883273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Maintaining Cache Coherence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Snooping</a:t>
            </a:r>
          </a:p>
          <a:p>
            <a:pPr lvl="1"/>
            <a:r>
              <a:rPr lang="en-US" dirty="0" smtClean="0"/>
              <a:t>Processors are on a broadcast interconnect implemented by a bus or ring</a:t>
            </a:r>
          </a:p>
          <a:p>
            <a:pPr lvl="1"/>
            <a:r>
              <a:rPr lang="en-US" dirty="0" smtClean="0"/>
              <a:t>Processors </a:t>
            </a:r>
            <a:r>
              <a:rPr lang="en-US" dirty="0" err="1" smtClean="0"/>
              <a:t>montor</a:t>
            </a:r>
            <a:r>
              <a:rPr lang="en-US" dirty="0" smtClean="0"/>
              <a:t> the bus for transactions</a:t>
            </a:r>
          </a:p>
          <a:p>
            <a:pPr lvl="1"/>
            <a:r>
              <a:rPr lang="en-US" dirty="0" smtClean="0"/>
              <a:t>Bus acts as a bottleneck for such systems</a:t>
            </a:r>
          </a:p>
          <a:p>
            <a:r>
              <a:rPr lang="en-US" dirty="0" smtClean="0"/>
              <a:t>Directory Based Systems</a:t>
            </a:r>
          </a:p>
          <a:p>
            <a:pPr lvl="1"/>
            <a:r>
              <a:rPr lang="en-US" dirty="0" smtClean="0"/>
              <a:t>Maintain a bitmap for cache blocks and their associated processors</a:t>
            </a:r>
          </a:p>
          <a:p>
            <a:pPr lvl="1"/>
            <a:r>
              <a:rPr lang="en-US" dirty="0" smtClean="0"/>
              <a:t>Maintain states (invalid, dirty, shared) for each block in use</a:t>
            </a:r>
          </a:p>
          <a:p>
            <a:pPr lvl="1"/>
            <a:r>
              <a:rPr lang="en-US" dirty="0" smtClean="0"/>
              <a:t>Performance varies depending upon implementation (distributed vs. shared)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85260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Communication </a:t>
            </a:r>
            <a:r>
              <a:rPr lang="en-US" dirty="0" smtClean="0"/>
              <a:t>Methods and Costs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 Message Passing Costs</a:t>
            </a:r>
          </a:p>
          <a:p>
            <a:pPr lvl="1"/>
            <a:r>
              <a:rPr lang="en-US" dirty="0" smtClean="0"/>
              <a:t>Startup </a:t>
            </a:r>
            <a:r>
              <a:rPr lang="en-US" dirty="0"/>
              <a:t>time (latency</a:t>
            </a:r>
            <a:r>
              <a:rPr lang="en-US" dirty="0" smtClean="0"/>
              <a:t>) – time to handle a message at sending and receiving nodes (e.g. adding headers, establishing an interface between the node and router,</a:t>
            </a:r>
            <a:r>
              <a:rPr lang="en-US" dirty="0"/>
              <a:t> </a:t>
            </a:r>
            <a:r>
              <a:rPr lang="en-US" dirty="0" smtClean="0"/>
              <a:t>etc.)</a:t>
            </a:r>
          </a:p>
          <a:p>
            <a:pPr lvl="2"/>
            <a:r>
              <a:rPr lang="en-US" dirty="0" smtClean="0"/>
              <a:t>One time cost</a:t>
            </a:r>
            <a:endParaRPr lang="en-US" dirty="0"/>
          </a:p>
          <a:p>
            <a:pPr lvl="1"/>
            <a:r>
              <a:rPr lang="en-US" dirty="0" smtClean="0"/>
              <a:t>Per</a:t>
            </a:r>
            <a:r>
              <a:rPr lang="en-US" dirty="0"/>
              <a:t>-hop </a:t>
            </a:r>
            <a:r>
              <a:rPr lang="en-US" dirty="0" smtClean="0"/>
              <a:t>time – time to reach the next node in the path</a:t>
            </a:r>
          </a:p>
          <a:p>
            <a:pPr lvl="1"/>
            <a:r>
              <a:rPr lang="en-US" dirty="0" smtClean="0"/>
              <a:t>Per word transfer time – time to transfer 1 word including buffering overhead</a:t>
            </a:r>
            <a:endParaRPr lang="en-US" dirty="0"/>
          </a:p>
          <a:p>
            <a:r>
              <a:rPr lang="en-US" dirty="0" smtClean="0"/>
              <a:t>Message Passing Methods</a:t>
            </a:r>
          </a:p>
          <a:p>
            <a:pPr lvl="1"/>
            <a:r>
              <a:rPr lang="en-US" dirty="0" smtClean="0"/>
              <a:t>Store </a:t>
            </a:r>
            <a:r>
              <a:rPr lang="en-US" dirty="0"/>
              <a:t>and Forward </a:t>
            </a:r>
            <a:r>
              <a:rPr lang="en-US" dirty="0" smtClean="0"/>
              <a:t>Routing</a:t>
            </a:r>
            <a:endParaRPr lang="en-US" dirty="0"/>
          </a:p>
          <a:p>
            <a:pPr lvl="1"/>
            <a:r>
              <a:rPr lang="en-US" dirty="0" smtClean="0"/>
              <a:t>Packet Routing</a:t>
            </a:r>
            <a:endParaRPr lang="en-US" dirty="0"/>
          </a:p>
          <a:p>
            <a:pPr lvl="1"/>
            <a:r>
              <a:rPr lang="en-US" dirty="0" smtClean="0"/>
              <a:t>Cut </a:t>
            </a:r>
            <a:r>
              <a:rPr lang="en-US" dirty="0"/>
              <a:t>through </a:t>
            </a:r>
            <a:r>
              <a:rPr lang="en-US" dirty="0" smtClean="0"/>
              <a:t>routing (Preferred)</a:t>
            </a:r>
          </a:p>
          <a:p>
            <a:pPr lvl="1"/>
            <a:r>
              <a:rPr lang="en-US" dirty="0" smtClean="0"/>
              <a:t>Prefer to force message packets to take the the same route for parallel computing and for messages to be broken into small pieces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723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Understanding SIMD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Implicit parallelism occur </a:t>
            </a:r>
            <a:r>
              <a:rPr lang="en-US" dirty="0"/>
              <a:t>via AVX (Advanced Vector Extensions) or SSE (Streaming SIMD Instructions)</a:t>
            </a:r>
          </a:p>
          <a:p>
            <a:endParaRPr lang="en-US" dirty="0"/>
          </a:p>
          <a:p>
            <a:r>
              <a:rPr lang="en-US" dirty="0" smtClean="0"/>
              <a:t>Example</a:t>
            </a:r>
            <a:r>
              <a:rPr lang="en-US" dirty="0"/>
              <a:t>:</a:t>
            </a:r>
          </a:p>
          <a:p>
            <a:endParaRPr lang="en-US" dirty="0"/>
          </a:p>
          <a:p>
            <a:r>
              <a:rPr lang="en-US" dirty="0" smtClean="0"/>
              <a:t>Without </a:t>
            </a:r>
            <a:r>
              <a:rPr lang="en-US" dirty="0"/>
              <a:t>SIMD the following loop might be executed with four add instructions: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/</a:t>
            </a:r>
            <a:r>
              <a:rPr lang="en-US" dirty="0"/>
              <a:t>/Serial Loop</a:t>
            </a:r>
          </a:p>
          <a:p>
            <a:pPr marL="0" indent="0">
              <a:buNone/>
            </a:pPr>
            <a:r>
              <a:rPr lang="da-DK" dirty="0" smtClean="0"/>
              <a:t>for</a:t>
            </a:r>
            <a:r>
              <a:rPr lang="da-DK" dirty="0"/>
              <a:t>(</a:t>
            </a:r>
            <a:r>
              <a:rPr lang="da-DK" dirty="0" err="1"/>
              <a:t>int</a:t>
            </a:r>
            <a:r>
              <a:rPr lang="da-DK" dirty="0"/>
              <a:t> i = 0; i &lt; n; i+=4)</a:t>
            </a:r>
          </a:p>
          <a:p>
            <a:pPr marL="0" indent="0">
              <a:buNone/>
            </a:pPr>
            <a:r>
              <a:rPr lang="da-DK" dirty="0" smtClean="0"/>
              <a:t>{</a:t>
            </a:r>
            <a:endParaRPr lang="da-DK" dirty="0"/>
          </a:p>
          <a:p>
            <a:pPr marL="0" indent="0">
              <a:buNone/>
            </a:pPr>
            <a:r>
              <a:rPr lang="en-US" dirty="0"/>
              <a:t>     c[</a:t>
            </a:r>
            <a:r>
              <a:rPr lang="en-US" dirty="0" err="1"/>
              <a:t>i</a:t>
            </a:r>
            <a:r>
              <a:rPr lang="en-US" dirty="0"/>
              <a:t>] = a[</a:t>
            </a:r>
            <a:r>
              <a:rPr lang="en-US" dirty="0" err="1"/>
              <a:t>i</a:t>
            </a:r>
            <a:r>
              <a:rPr lang="en-US" dirty="0"/>
              <a:t>] + b[</a:t>
            </a:r>
            <a:r>
              <a:rPr lang="en-US" dirty="0" err="1"/>
              <a:t>i</a:t>
            </a:r>
            <a:r>
              <a:rPr lang="en-US" dirty="0"/>
              <a:t>];  //add c[</a:t>
            </a:r>
            <a:r>
              <a:rPr lang="en-US" dirty="0" err="1"/>
              <a:t>i</a:t>
            </a:r>
            <a:r>
              <a:rPr lang="en-US" dirty="0"/>
              <a:t>], a[</a:t>
            </a:r>
            <a:r>
              <a:rPr lang="en-US" dirty="0" err="1"/>
              <a:t>i</a:t>
            </a:r>
            <a:r>
              <a:rPr lang="en-US" dirty="0"/>
              <a:t>], b[</a:t>
            </a:r>
            <a:r>
              <a:rPr lang="en-US" dirty="0" err="1"/>
              <a:t>i</a:t>
            </a:r>
            <a:r>
              <a:rPr lang="en-US" dirty="0"/>
              <a:t>]</a:t>
            </a:r>
          </a:p>
          <a:p>
            <a:pPr marL="0" indent="0">
              <a:buNone/>
            </a:pPr>
            <a:r>
              <a:rPr lang="en-US" dirty="0"/>
              <a:t>     c[i+1] = a[i+1] + b[i+1]; //add c[i+1], a[i+1], b[i+1]</a:t>
            </a:r>
          </a:p>
          <a:p>
            <a:pPr marL="0" indent="0">
              <a:buNone/>
            </a:pPr>
            <a:r>
              <a:rPr lang="en-US" dirty="0"/>
              <a:t>     c[i+2] = a[i+2] + b[i+2]; //add c[i+2], a[i+2], b[i+2]</a:t>
            </a:r>
          </a:p>
          <a:p>
            <a:pPr marL="0" indent="0">
              <a:buNone/>
            </a:pPr>
            <a:r>
              <a:rPr lang="en-US" dirty="0"/>
              <a:t>     c[i+3] = a[i+3] + b[i+3]; //add c[i+3], a[i+3], b[i+3]</a:t>
            </a:r>
          </a:p>
          <a:p>
            <a:pPr marL="0" indent="0">
              <a:buNone/>
            </a:pPr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90028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for Sending Messages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Optimization of message passing is actually quite simple and includes the following rules:</a:t>
            </a:r>
            <a:endParaRPr lang="en-US" dirty="0"/>
          </a:p>
          <a:p>
            <a:r>
              <a:rPr lang="en-US" dirty="0" smtClean="0"/>
              <a:t>Communicate </a:t>
            </a:r>
            <a:r>
              <a:rPr lang="en-US" dirty="0"/>
              <a:t>in bulk</a:t>
            </a:r>
          </a:p>
          <a:p>
            <a:r>
              <a:rPr lang="en-US" dirty="0" smtClean="0"/>
              <a:t>Minimize </a:t>
            </a:r>
            <a:r>
              <a:rPr lang="en-US" dirty="0"/>
              <a:t>volume of data</a:t>
            </a:r>
          </a:p>
          <a:p>
            <a:r>
              <a:rPr lang="en-US" dirty="0" smtClean="0"/>
              <a:t>Minimize </a:t>
            </a:r>
            <a:r>
              <a:rPr lang="en-US" dirty="0"/>
              <a:t>distance of data </a:t>
            </a:r>
            <a:r>
              <a:rPr lang="en-US" dirty="0" smtClean="0"/>
              <a:t>transfer</a:t>
            </a:r>
          </a:p>
          <a:p>
            <a:r>
              <a:rPr lang="en-US" dirty="0" smtClean="0"/>
              <a:t>It is possible to determine a cost model for message passing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9867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Communication Costs in Shared Address Spaces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Difficult to model because layout is determined </a:t>
            </a:r>
            <a:r>
              <a:rPr lang="en-US" dirty="0"/>
              <a:t>by </a:t>
            </a:r>
            <a:r>
              <a:rPr lang="en-US" dirty="0" smtClean="0"/>
              <a:t>system</a:t>
            </a:r>
            <a:endParaRPr lang="en-US" dirty="0"/>
          </a:p>
          <a:p>
            <a:r>
              <a:rPr lang="en-US" dirty="0" smtClean="0"/>
              <a:t>Cache thrashing </a:t>
            </a:r>
            <a:r>
              <a:rPr lang="en-US" dirty="0"/>
              <a:t>is </a:t>
            </a:r>
            <a:r>
              <a:rPr lang="en-US" dirty="0" smtClean="0"/>
              <a:t>possible</a:t>
            </a:r>
            <a:endParaRPr lang="en-US" dirty="0"/>
          </a:p>
          <a:p>
            <a:r>
              <a:rPr lang="en-US" dirty="0" smtClean="0"/>
              <a:t>Hard </a:t>
            </a:r>
            <a:r>
              <a:rPr lang="en-US" dirty="0"/>
              <a:t>to quantify overhead for invalidation and update </a:t>
            </a:r>
            <a:r>
              <a:rPr lang="en-US" dirty="0" smtClean="0"/>
              <a:t>operations </a:t>
            </a:r>
            <a:r>
              <a:rPr lang="en-US" dirty="0"/>
              <a:t>across </a:t>
            </a:r>
            <a:r>
              <a:rPr lang="en-US" dirty="0" smtClean="0"/>
              <a:t>cache</a:t>
            </a:r>
            <a:endParaRPr lang="en-US" dirty="0"/>
          </a:p>
          <a:p>
            <a:r>
              <a:rPr lang="en-US" dirty="0" smtClean="0"/>
              <a:t>Hard </a:t>
            </a:r>
            <a:r>
              <a:rPr lang="en-US" dirty="0"/>
              <a:t>to model spatial </a:t>
            </a:r>
            <a:r>
              <a:rPr lang="en-US" dirty="0" smtClean="0"/>
              <a:t>locality</a:t>
            </a:r>
            <a:endParaRPr lang="en-US" dirty="0"/>
          </a:p>
          <a:p>
            <a:r>
              <a:rPr lang="en-US" dirty="0" smtClean="0"/>
              <a:t>Prefetching </a:t>
            </a:r>
            <a:r>
              <a:rPr lang="en-US" dirty="0"/>
              <a:t>can reduce overhead and is hard to </a:t>
            </a:r>
            <a:r>
              <a:rPr lang="en-US" dirty="0" smtClean="0"/>
              <a:t>model</a:t>
            </a:r>
          </a:p>
          <a:p>
            <a:r>
              <a:rPr lang="en-US" dirty="0" smtClean="0"/>
              <a:t>False sharing </a:t>
            </a:r>
            <a:r>
              <a:rPr lang="en-US" dirty="0"/>
              <a:t>can </a:t>
            </a:r>
            <a:r>
              <a:rPr lang="en-US" dirty="0" smtClean="0"/>
              <a:t>cause overhead</a:t>
            </a:r>
            <a:endParaRPr lang="en-US" dirty="0"/>
          </a:p>
          <a:p>
            <a:r>
              <a:rPr lang="en-US" smtClean="0"/>
              <a:t>Resource contention </a:t>
            </a:r>
            <a:r>
              <a:rPr lang="en-US" dirty="0"/>
              <a:t>can also cause overhead</a:t>
            </a:r>
          </a:p>
        </p:txBody>
      </p:sp>
    </p:spTree>
    <p:extLst>
      <p:ext uri="{BB962C8B-B14F-4D97-AF65-F5344CB8AC3E}">
        <p14:creationId xmlns:p14="http://schemas.microsoft.com/office/powerpoint/2010/main" val="3392981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SIMD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With SIMD the following loop might be executed with one add instruction: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/</a:t>
            </a:r>
            <a:r>
              <a:rPr lang="en-US" dirty="0"/>
              <a:t>/SIMD Loop</a:t>
            </a:r>
          </a:p>
          <a:p>
            <a:pPr marL="0" indent="0">
              <a:buNone/>
            </a:pPr>
            <a:r>
              <a:rPr lang="da-DK" dirty="0" smtClean="0"/>
              <a:t>for</a:t>
            </a:r>
            <a:r>
              <a:rPr lang="da-DK" dirty="0"/>
              <a:t>(</a:t>
            </a:r>
            <a:r>
              <a:rPr lang="da-DK" dirty="0" err="1"/>
              <a:t>int</a:t>
            </a:r>
            <a:r>
              <a:rPr lang="da-DK" dirty="0"/>
              <a:t> i = 0; i &lt; n; i+=4)</a:t>
            </a:r>
          </a:p>
          <a:p>
            <a:pPr marL="0" indent="0">
              <a:buNone/>
            </a:pPr>
            <a:r>
              <a:rPr lang="da-DK" dirty="0" smtClean="0"/>
              <a:t>{</a:t>
            </a:r>
            <a:endParaRPr lang="da-DK" dirty="0"/>
          </a:p>
          <a:p>
            <a:pPr marL="0" indent="0">
              <a:buNone/>
            </a:pPr>
            <a:r>
              <a:rPr lang="en-US" dirty="0"/>
              <a:t>     c[</a:t>
            </a:r>
            <a:r>
              <a:rPr lang="en-US" dirty="0" err="1"/>
              <a:t>i</a:t>
            </a:r>
            <a:r>
              <a:rPr lang="en-US" dirty="0"/>
              <a:t>] = a[</a:t>
            </a:r>
            <a:r>
              <a:rPr lang="en-US" dirty="0" err="1"/>
              <a:t>i</a:t>
            </a:r>
            <a:r>
              <a:rPr lang="en-US" dirty="0"/>
              <a:t>] + b[</a:t>
            </a:r>
            <a:r>
              <a:rPr lang="en-US" dirty="0" err="1"/>
              <a:t>i</a:t>
            </a:r>
            <a:r>
              <a:rPr lang="en-US" dirty="0"/>
              <a:t>];  //add c[</a:t>
            </a:r>
            <a:r>
              <a:rPr lang="en-US" dirty="0" err="1"/>
              <a:t>i</a:t>
            </a:r>
            <a:r>
              <a:rPr lang="en-US" dirty="0"/>
              <a:t> to i+3], a[</a:t>
            </a:r>
            <a:r>
              <a:rPr lang="en-US" dirty="0" err="1"/>
              <a:t>i</a:t>
            </a:r>
            <a:r>
              <a:rPr lang="en-US" dirty="0"/>
              <a:t> to i+3], b[</a:t>
            </a:r>
            <a:r>
              <a:rPr lang="en-US" dirty="0" err="1"/>
              <a:t>i</a:t>
            </a:r>
            <a:r>
              <a:rPr lang="en-US" dirty="0"/>
              <a:t> to i+3]</a:t>
            </a:r>
          </a:p>
          <a:p>
            <a:pPr marL="0" indent="0">
              <a:buNone/>
            </a:pPr>
            <a:r>
              <a:rPr lang="en-US" dirty="0"/>
              <a:t>     c[i+1] = a[i+1] + b[i+1];</a:t>
            </a:r>
          </a:p>
          <a:p>
            <a:pPr marL="0" indent="0">
              <a:buNone/>
            </a:pPr>
            <a:r>
              <a:rPr lang="en-US" dirty="0"/>
              <a:t>     c[i+2] = a[i+2] + b[i+2];</a:t>
            </a:r>
          </a:p>
          <a:p>
            <a:pPr marL="0" indent="0">
              <a:buNone/>
            </a:pPr>
            <a:r>
              <a:rPr lang="en-US" dirty="0"/>
              <a:t>     c[i+3] = a[i+3] + b[i+3];</a:t>
            </a:r>
          </a:p>
          <a:p>
            <a:pPr marL="0" indent="0">
              <a:buNone/>
            </a:pPr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651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SIMD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 smtClean="0"/>
              <a:t>Note </a:t>
            </a:r>
            <a:r>
              <a:rPr lang="en-US" dirty="0"/>
              <a:t>that the add instructions above are pseudo-assembly </a:t>
            </a:r>
            <a:r>
              <a:rPr lang="en-US" dirty="0" smtClean="0"/>
              <a:t>instructions</a:t>
            </a:r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serial loop is implemented as follows: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+</a:t>
            </a:r>
            <a:r>
              <a:rPr lang="en-US" dirty="0">
                <a:latin typeface="Courier"/>
                <a:cs typeface="Courier"/>
              </a:rPr>
              <a:t>------+   +------+     +------+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| </a:t>
            </a:r>
            <a:r>
              <a:rPr lang="en-US" dirty="0">
                <a:latin typeface="Courier"/>
                <a:cs typeface="Courier"/>
              </a:rPr>
              <a:t>a[</a:t>
            </a:r>
            <a:r>
              <a:rPr lang="en-US" dirty="0" err="1">
                <a:latin typeface="Courier"/>
                <a:cs typeface="Courier"/>
              </a:rPr>
              <a:t>i</a:t>
            </a:r>
            <a:r>
              <a:rPr lang="en-US" dirty="0">
                <a:latin typeface="Courier"/>
                <a:cs typeface="Courier"/>
              </a:rPr>
              <a:t>] | + | b[</a:t>
            </a:r>
            <a:r>
              <a:rPr lang="en-US" dirty="0" err="1">
                <a:latin typeface="Courier"/>
                <a:cs typeface="Courier"/>
              </a:rPr>
              <a:t>i</a:t>
            </a:r>
            <a:r>
              <a:rPr lang="en-US" dirty="0">
                <a:latin typeface="Courier"/>
                <a:cs typeface="Courier"/>
              </a:rPr>
              <a:t>] | -&gt;  | c[</a:t>
            </a:r>
            <a:r>
              <a:rPr lang="en-US" dirty="0" err="1">
                <a:latin typeface="Courier"/>
                <a:cs typeface="Courier"/>
              </a:rPr>
              <a:t>i</a:t>
            </a:r>
            <a:r>
              <a:rPr lang="en-US" dirty="0">
                <a:latin typeface="Courier"/>
                <a:cs typeface="Courier"/>
              </a:rPr>
              <a:t>]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+</a:t>
            </a:r>
            <a:r>
              <a:rPr lang="en-US" dirty="0">
                <a:latin typeface="Courier"/>
                <a:cs typeface="Courier"/>
              </a:rPr>
              <a:t>------+   +------+     +------+</a:t>
            </a:r>
          </a:p>
          <a:p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+</a:t>
            </a:r>
            <a:r>
              <a:rPr lang="en-US" dirty="0">
                <a:latin typeface="Courier"/>
                <a:cs typeface="Courier"/>
              </a:rPr>
              <a:t>------+   +------+     +------+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|</a:t>
            </a:r>
            <a:r>
              <a:rPr lang="en-US" dirty="0">
                <a:latin typeface="Courier"/>
                <a:cs typeface="Courier"/>
              </a:rPr>
              <a:t>a[i+1]| + |b[i+1]| -&gt;  |c[i+1]</a:t>
            </a:r>
            <a:r>
              <a:rPr lang="en-US" dirty="0" smtClean="0">
                <a:latin typeface="Courier"/>
                <a:cs typeface="Courier"/>
              </a:rPr>
              <a:t>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+</a:t>
            </a:r>
            <a:r>
              <a:rPr lang="en-US" dirty="0">
                <a:latin typeface="Courier"/>
                <a:cs typeface="Courier"/>
              </a:rPr>
              <a:t>------+   +------+     +------+</a:t>
            </a:r>
          </a:p>
          <a:p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+</a:t>
            </a:r>
            <a:r>
              <a:rPr lang="en-US" dirty="0">
                <a:latin typeface="Courier"/>
                <a:cs typeface="Courier"/>
              </a:rPr>
              <a:t>------+   +------+     +------+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|</a:t>
            </a:r>
            <a:r>
              <a:rPr lang="en-US" dirty="0">
                <a:latin typeface="Courier"/>
                <a:cs typeface="Courier"/>
              </a:rPr>
              <a:t>a[i+2]| + |b[i+2]| -&gt;  |c[i+2]|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+</a:t>
            </a:r>
            <a:r>
              <a:rPr lang="en-US" dirty="0">
                <a:latin typeface="Courier"/>
                <a:cs typeface="Courier"/>
              </a:rPr>
              <a:t>------+   +------+     +------+</a:t>
            </a:r>
          </a:p>
          <a:p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+</a:t>
            </a:r>
            <a:r>
              <a:rPr lang="en-US" dirty="0">
                <a:latin typeface="Courier"/>
                <a:cs typeface="Courier"/>
              </a:rPr>
              <a:t>------+   +------+     +------+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|</a:t>
            </a:r>
            <a:r>
              <a:rPr lang="en-US" dirty="0">
                <a:latin typeface="Courier"/>
                <a:cs typeface="Courier"/>
              </a:rPr>
              <a:t>a[i+3]| + |b[i+3]| -&gt;  |c[i+3]|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+</a:t>
            </a:r>
            <a:r>
              <a:rPr lang="en-US" dirty="0">
                <a:latin typeface="Courier"/>
                <a:cs typeface="Courier"/>
              </a:rPr>
              <a:t>------+   +------+     +------+</a:t>
            </a:r>
          </a:p>
        </p:txBody>
      </p:sp>
    </p:spTree>
    <p:extLst>
      <p:ext uri="{BB962C8B-B14F-4D97-AF65-F5344CB8AC3E}">
        <p14:creationId xmlns:p14="http://schemas.microsoft.com/office/powerpoint/2010/main" val="3674461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SIMD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Versus SIMD: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+</a:t>
            </a:r>
            <a:r>
              <a:rPr lang="en-US" dirty="0">
                <a:latin typeface="Courier"/>
                <a:cs typeface="Courier"/>
              </a:rPr>
              <a:t>------+   +------+     +------+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| </a:t>
            </a:r>
            <a:r>
              <a:rPr lang="en-US" dirty="0">
                <a:latin typeface="Courier"/>
                <a:cs typeface="Courier"/>
              </a:rPr>
              <a:t>a[</a:t>
            </a:r>
            <a:r>
              <a:rPr lang="en-US" dirty="0" err="1">
                <a:latin typeface="Courier"/>
                <a:cs typeface="Courier"/>
              </a:rPr>
              <a:t>i</a:t>
            </a:r>
            <a:r>
              <a:rPr lang="en-US" dirty="0">
                <a:latin typeface="Courier"/>
                <a:cs typeface="Courier"/>
              </a:rPr>
              <a:t>] |   | b[</a:t>
            </a:r>
            <a:r>
              <a:rPr lang="en-US" dirty="0" err="1">
                <a:latin typeface="Courier"/>
                <a:cs typeface="Courier"/>
              </a:rPr>
              <a:t>i</a:t>
            </a:r>
            <a:r>
              <a:rPr lang="en-US" dirty="0">
                <a:latin typeface="Courier"/>
                <a:cs typeface="Courier"/>
              </a:rPr>
              <a:t>] |     | c[</a:t>
            </a:r>
            <a:r>
              <a:rPr lang="en-US" dirty="0" err="1">
                <a:latin typeface="Courier"/>
                <a:cs typeface="Courier"/>
              </a:rPr>
              <a:t>i</a:t>
            </a:r>
            <a:r>
              <a:rPr lang="en-US" dirty="0">
                <a:latin typeface="Courier"/>
                <a:cs typeface="Courier"/>
              </a:rPr>
              <a:t>]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|      </a:t>
            </a:r>
            <a:r>
              <a:rPr lang="en-US" dirty="0">
                <a:latin typeface="Courier"/>
                <a:cs typeface="Courier"/>
              </a:rPr>
              <a:t>|   |      |     |     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|</a:t>
            </a:r>
            <a:r>
              <a:rPr lang="en-US" dirty="0">
                <a:latin typeface="Courier"/>
                <a:cs typeface="Courier"/>
              </a:rPr>
              <a:t>a[i+1]|   |b[i+1]|     |c[i+1]|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|      </a:t>
            </a:r>
            <a:r>
              <a:rPr lang="en-US" dirty="0">
                <a:latin typeface="Courier"/>
                <a:cs typeface="Courier"/>
              </a:rPr>
              <a:t>| + |      | -&gt;  |     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|</a:t>
            </a:r>
            <a:r>
              <a:rPr lang="en-US" dirty="0">
                <a:latin typeface="Courier"/>
                <a:cs typeface="Courier"/>
              </a:rPr>
              <a:t>a[i+2]|   |b[i+2]|     |c[i+2]|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|      </a:t>
            </a:r>
            <a:r>
              <a:rPr lang="en-US" dirty="0">
                <a:latin typeface="Courier"/>
                <a:cs typeface="Courier"/>
              </a:rPr>
              <a:t>|   |      |     |      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|</a:t>
            </a:r>
            <a:r>
              <a:rPr lang="en-US" dirty="0">
                <a:latin typeface="Courier"/>
                <a:cs typeface="Courier"/>
              </a:rPr>
              <a:t>a[i+3]|   |b[i+3]|     |c[i+3]|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+</a:t>
            </a:r>
            <a:r>
              <a:rPr lang="en-US" dirty="0">
                <a:latin typeface="Courier"/>
                <a:cs typeface="Courier"/>
              </a:rPr>
              <a:t>------+   +------+     +------+</a:t>
            </a:r>
          </a:p>
        </p:txBody>
      </p:sp>
    </p:spTree>
    <p:extLst>
      <p:ext uri="{BB962C8B-B14F-4D97-AF65-F5344CB8AC3E}">
        <p14:creationId xmlns:p14="http://schemas.microsoft.com/office/powerpoint/2010/main" val="8852901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SIMD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 the previous example 4x </a:t>
            </a:r>
            <a:r>
              <a:rPr lang="en-US" dirty="0"/>
              <a:t>Speedup </a:t>
            </a:r>
            <a:r>
              <a:rPr lang="en-US" dirty="0" smtClean="0"/>
              <a:t>was </a:t>
            </a:r>
            <a:r>
              <a:rPr lang="en-US" dirty="0"/>
              <a:t>achieved by using SIMD </a:t>
            </a:r>
            <a:r>
              <a:rPr lang="en-US" dirty="0" smtClean="0"/>
              <a:t>instructions</a:t>
            </a:r>
            <a:endParaRPr lang="en-US" dirty="0"/>
          </a:p>
          <a:p>
            <a:r>
              <a:rPr lang="en-US" dirty="0" smtClean="0"/>
              <a:t>Note </a:t>
            </a:r>
            <a:r>
              <a:rPr lang="en-US" dirty="0"/>
              <a:t>that SIMD Registers are often 128, 256, or 512 bits wide </a:t>
            </a:r>
            <a:r>
              <a:rPr lang="en-US" dirty="0" smtClean="0"/>
              <a:t>allowing for </a:t>
            </a:r>
            <a:r>
              <a:rPr lang="en-US" dirty="0"/>
              <a:t>addition, subtraction, multiplication, etc., of 2, 4, or 8 </a:t>
            </a:r>
            <a:r>
              <a:rPr lang="en-US" dirty="0" smtClean="0"/>
              <a:t>double precision </a:t>
            </a:r>
            <a:r>
              <a:rPr lang="en-US" dirty="0"/>
              <a:t>variables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Performance </a:t>
            </a:r>
            <a:r>
              <a:rPr lang="en-US" dirty="0"/>
              <a:t>of SSE and AVX Instruction Sets, </a:t>
            </a:r>
            <a:r>
              <a:rPr lang="en-US" dirty="0" err="1"/>
              <a:t>Hwancheol</a:t>
            </a:r>
            <a:r>
              <a:rPr lang="en-US" dirty="0"/>
              <a:t> </a:t>
            </a:r>
            <a:r>
              <a:rPr lang="en-US" dirty="0" err="1"/>
              <a:t>Jeong</a:t>
            </a:r>
            <a:r>
              <a:rPr lang="en-US" dirty="0"/>
              <a:t>, </a:t>
            </a:r>
            <a:r>
              <a:rPr lang="en-US" dirty="0" err="1"/>
              <a:t>Weonjong</a:t>
            </a:r>
            <a:r>
              <a:rPr lang="en-US" dirty="0"/>
              <a:t> Lee, </a:t>
            </a:r>
            <a:r>
              <a:rPr lang="en-US" dirty="0" err="1"/>
              <a:t>Sunghoon</a:t>
            </a:r>
            <a:r>
              <a:rPr lang="en-US" dirty="0"/>
              <a:t> Kim, and </a:t>
            </a:r>
            <a:r>
              <a:rPr lang="en-US" dirty="0" err="1"/>
              <a:t>Seok</a:t>
            </a:r>
            <a:r>
              <a:rPr lang="en-US" dirty="0"/>
              <a:t>-Ho </a:t>
            </a:r>
            <a:r>
              <a:rPr lang="en-US" dirty="0" err="1"/>
              <a:t>Myung</a:t>
            </a:r>
            <a:r>
              <a:rPr lang="en-US" dirty="0"/>
              <a:t>, Proceedings of Science, </a:t>
            </a:r>
            <a:r>
              <a:rPr lang="en-US" dirty="0" smtClean="0"/>
              <a:t>2012, </a:t>
            </a:r>
            <a:r>
              <a:rPr lang="da-DK" dirty="0" smtClean="0"/>
              <a:t>http</a:t>
            </a:r>
            <a:r>
              <a:rPr lang="da-DK" dirty="0"/>
              <a:t>://</a:t>
            </a:r>
            <a:r>
              <a:rPr lang="da-DK" dirty="0" err="1"/>
              <a:t>arxiv.org</a:t>
            </a:r>
            <a:r>
              <a:rPr lang="da-DK" dirty="0"/>
              <a:t>/pdf/1211.0820.pdf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60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Limitations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Bandwidth - rate that data can be sent from memory to the </a:t>
            </a:r>
            <a:r>
              <a:rPr lang="en-US" dirty="0" smtClean="0"/>
              <a:t>processor</a:t>
            </a:r>
            <a:endParaRPr lang="en-US" dirty="0"/>
          </a:p>
          <a:p>
            <a:r>
              <a:rPr lang="en-US" dirty="0" smtClean="0"/>
              <a:t>Latency </a:t>
            </a:r>
            <a:r>
              <a:rPr lang="en-US" dirty="0"/>
              <a:t>- for memory this could represent the amount of time to get a </a:t>
            </a:r>
            <a:r>
              <a:rPr lang="en-US" dirty="0" smtClean="0"/>
              <a:t>block of </a:t>
            </a:r>
            <a:r>
              <a:rPr lang="en-US" dirty="0"/>
              <a:t>data to the CPU after a request for a word (4 or 8 bytes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 smtClean="0"/>
              <a:t>Performance </a:t>
            </a:r>
            <a:r>
              <a:rPr lang="en-US" dirty="0"/>
              <a:t>effects - if memory latency is too high, it will limit what </a:t>
            </a:r>
            <a:r>
              <a:rPr lang="en-US" dirty="0" smtClean="0"/>
              <a:t>the processor </a:t>
            </a:r>
            <a:r>
              <a:rPr lang="en-US" dirty="0"/>
              <a:t>can </a:t>
            </a:r>
            <a:r>
              <a:rPr lang="en-US" dirty="0" smtClean="0"/>
              <a:t>do</a:t>
            </a:r>
            <a:endParaRPr lang="en-US" dirty="0"/>
          </a:p>
          <a:p>
            <a:r>
              <a:rPr lang="en-US" dirty="0" smtClean="0"/>
              <a:t>Imagine </a:t>
            </a:r>
            <a:r>
              <a:rPr lang="en-US" dirty="0"/>
              <a:t>a 3GHz (3 cycles/</a:t>
            </a:r>
            <a:r>
              <a:rPr lang="en-US" dirty="0" err="1"/>
              <a:t>nanosec</a:t>
            </a:r>
            <a:r>
              <a:rPr lang="en-US" dirty="0"/>
              <a:t>) processor interacting with memory </a:t>
            </a:r>
            <a:r>
              <a:rPr lang="en-US" dirty="0" smtClean="0"/>
              <a:t>that has </a:t>
            </a:r>
            <a:r>
              <a:rPr lang="en-US" dirty="0"/>
              <a:t>a 30ns latency where only one word (4 to 8 bytes) is sent at a </a:t>
            </a:r>
            <a:r>
              <a:rPr lang="en-US" dirty="0" smtClean="0"/>
              <a:t>time to </a:t>
            </a:r>
            <a:r>
              <a:rPr lang="en-US" dirty="0"/>
              <a:t>the processor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Compare </a:t>
            </a:r>
            <a:r>
              <a:rPr lang="en-US" dirty="0"/>
              <a:t>to a 30ns latency where 30 words are sent to the processor at </a:t>
            </a:r>
            <a:r>
              <a:rPr lang="en-US" dirty="0" smtClean="0"/>
              <a:t>a </a:t>
            </a:r>
            <a:r>
              <a:rPr lang="en-US" dirty="0"/>
              <a:t>time.</a:t>
            </a:r>
          </a:p>
        </p:txBody>
      </p:sp>
    </p:spTree>
    <p:extLst>
      <p:ext uri="{BB962C8B-B14F-4D97-AF65-F5344CB8AC3E}">
        <p14:creationId xmlns:p14="http://schemas.microsoft.com/office/powerpoint/2010/main" val="504386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3648</Words>
  <Application>Microsoft Macintosh PowerPoint</Application>
  <PresentationFormat>On-screen Show (4:3)</PresentationFormat>
  <Paragraphs>352</Paragraphs>
  <Slides>41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Office Theme</vt:lpstr>
      <vt:lpstr>Parallel Programming Platforms</vt:lpstr>
      <vt:lpstr>Introduction</vt:lpstr>
      <vt:lpstr>Implicit parallelism (Last Time)</vt:lpstr>
      <vt:lpstr>Understanding SIMD Instructions</vt:lpstr>
      <vt:lpstr>Understanding SIMD Instructions</vt:lpstr>
      <vt:lpstr>Understanding SIMD Instructions</vt:lpstr>
      <vt:lpstr>Understanding SIMD Instructions</vt:lpstr>
      <vt:lpstr>Understanding SIMD Instructions</vt:lpstr>
      <vt:lpstr>Memory Limitations</vt:lpstr>
      <vt:lpstr>Latency Improvement With Cache</vt:lpstr>
      <vt:lpstr>Memory Bandwidth Issues</vt:lpstr>
      <vt:lpstr>Memory Bandwidth Issues</vt:lpstr>
      <vt:lpstr>Methods to Deal With Memory Latency</vt:lpstr>
      <vt:lpstr>Communications Models</vt:lpstr>
      <vt:lpstr>Cache Coherence</vt:lpstr>
      <vt:lpstr>Synchronization Tools</vt:lpstr>
      <vt:lpstr>Critical Sections</vt:lpstr>
      <vt:lpstr>Real Life Critical Section</vt:lpstr>
      <vt:lpstr>Avoiding Race Conditions</vt:lpstr>
      <vt:lpstr>Mutual Exclusion</vt:lpstr>
      <vt:lpstr>An example where synchronization is needed</vt:lpstr>
      <vt:lpstr>Requirements for Mutual Exclusion</vt:lpstr>
      <vt:lpstr>Synchronization Methods and Variable Sharing</vt:lpstr>
      <vt:lpstr>Semaphores</vt:lpstr>
      <vt:lpstr>Using Semaphores</vt:lpstr>
      <vt:lpstr>Semaphore Pseudocode</vt:lpstr>
      <vt:lpstr>Synchronization with Semaphores</vt:lpstr>
      <vt:lpstr>Semaphore Example</vt:lpstr>
      <vt:lpstr>Message Passing Platforms </vt:lpstr>
      <vt:lpstr>Ideal Parallel Computers</vt:lpstr>
      <vt:lpstr>Ideal Parallel Computers</vt:lpstr>
      <vt:lpstr>Interconnections for Parallel Computers</vt:lpstr>
      <vt:lpstr>Network Topologies</vt:lpstr>
      <vt:lpstr>Network Topologies</vt:lpstr>
      <vt:lpstr>Static Interconnection Networks</vt:lpstr>
      <vt:lpstr>Static Interconnection Networks</vt:lpstr>
      <vt:lpstr>Cache Coherence in Multiprocessor Systems</vt:lpstr>
      <vt:lpstr>Maintaining Cache Coherence</vt:lpstr>
      <vt:lpstr>Communication Methods and Costs</vt:lpstr>
      <vt:lpstr>Rules for Sending Messages</vt:lpstr>
      <vt:lpstr>Communication Costs in Shared Address Spaces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Parallel Programming Platforms</dc:title>
  <dc:creator>David</dc:creator>
  <cp:lastModifiedBy>David</cp:lastModifiedBy>
  <cp:revision>13</cp:revision>
  <dcterms:created xsi:type="dcterms:W3CDTF">2015-01-15T10:40:29Z</dcterms:created>
  <dcterms:modified xsi:type="dcterms:W3CDTF">2015-01-15T14:00:03Z</dcterms:modified>
</cp:coreProperties>
</file>